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7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9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6" r:id="rId4"/>
    <p:sldMasterId id="2147483807" r:id="rId5"/>
    <p:sldMasterId id="2147483858" r:id="rId6"/>
    <p:sldMasterId id="2147483873" r:id="rId7"/>
    <p:sldMasterId id="2147483887" r:id="rId8"/>
    <p:sldMasterId id="2147483904" r:id="rId9"/>
    <p:sldMasterId id="2147483917" r:id="rId10"/>
    <p:sldMasterId id="2147483936" r:id="rId11"/>
    <p:sldMasterId id="2147483951" r:id="rId12"/>
    <p:sldMasterId id="2147484047" r:id="rId13"/>
  </p:sldMasterIdLst>
  <p:notesMasterIdLst>
    <p:notesMasterId r:id="rId61"/>
  </p:notesMasterIdLst>
  <p:handoutMasterIdLst>
    <p:handoutMasterId r:id="rId62"/>
  </p:handoutMasterIdLst>
  <p:sldIdLst>
    <p:sldId id="256" r:id="rId14"/>
    <p:sldId id="5742" r:id="rId15"/>
    <p:sldId id="6017" r:id="rId16"/>
    <p:sldId id="5967" r:id="rId17"/>
    <p:sldId id="5559" r:id="rId18"/>
    <p:sldId id="6003" r:id="rId19"/>
    <p:sldId id="6004" r:id="rId20"/>
    <p:sldId id="6005" r:id="rId21"/>
    <p:sldId id="6007" r:id="rId22"/>
    <p:sldId id="6019" r:id="rId23"/>
    <p:sldId id="6041" r:id="rId24"/>
    <p:sldId id="6006" r:id="rId25"/>
    <p:sldId id="6009" r:id="rId26"/>
    <p:sldId id="6010" r:id="rId27"/>
    <p:sldId id="6018" r:id="rId28"/>
    <p:sldId id="6011" r:id="rId29"/>
    <p:sldId id="6012" r:id="rId30"/>
    <p:sldId id="6013" r:id="rId31"/>
    <p:sldId id="6014" r:id="rId32"/>
    <p:sldId id="6015" r:id="rId33"/>
    <p:sldId id="6016" r:id="rId34"/>
    <p:sldId id="6023" r:id="rId35"/>
    <p:sldId id="6024" r:id="rId36"/>
    <p:sldId id="6025" r:id="rId37"/>
    <p:sldId id="6035" r:id="rId38"/>
    <p:sldId id="6036" r:id="rId39"/>
    <p:sldId id="6037" r:id="rId40"/>
    <p:sldId id="6045" r:id="rId41"/>
    <p:sldId id="6043" r:id="rId42"/>
    <p:sldId id="6044" r:id="rId43"/>
    <p:sldId id="6040" r:id="rId44"/>
    <p:sldId id="6020" r:id="rId45"/>
    <p:sldId id="6042" r:id="rId46"/>
    <p:sldId id="6046" r:id="rId47"/>
    <p:sldId id="6038" r:id="rId48"/>
    <p:sldId id="6039" r:id="rId49"/>
    <p:sldId id="6021" r:id="rId50"/>
    <p:sldId id="6022" r:id="rId51"/>
    <p:sldId id="6047" r:id="rId52"/>
    <p:sldId id="6048" r:id="rId53"/>
    <p:sldId id="6050" r:id="rId54"/>
    <p:sldId id="6049" r:id="rId55"/>
    <p:sldId id="6051" r:id="rId56"/>
    <p:sldId id="6052" r:id="rId57"/>
    <p:sldId id="5772" r:id="rId58"/>
    <p:sldId id="5481" r:id="rId59"/>
    <p:sldId id="266" r:id="rId60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BF0"/>
    <a:srgbClr val="FF991A"/>
    <a:srgbClr val="29A1BD"/>
    <a:srgbClr val="FFFF00"/>
    <a:srgbClr val="70AD47"/>
    <a:srgbClr val="CCE2E8"/>
    <a:srgbClr val="84B641"/>
    <a:srgbClr val="DA1F28"/>
    <a:srgbClr val="30B7D4"/>
    <a:srgbClr val="00AB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08" autoAdjust="0"/>
    <p:restoredTop sz="96018" autoAdjust="0"/>
  </p:normalViewPr>
  <p:slideViewPr>
    <p:cSldViewPr snapToGrid="0" showGuides="1">
      <p:cViewPr varScale="1">
        <p:scale>
          <a:sx n="145" d="100"/>
          <a:sy n="145" d="100"/>
        </p:scale>
        <p:origin x="504" y="176"/>
      </p:cViewPr>
      <p:guideLst/>
    </p:cSldViewPr>
  </p:slideViewPr>
  <p:outlineViewPr>
    <p:cViewPr>
      <p:scale>
        <a:sx n="33" d="100"/>
        <a:sy n="33" d="100"/>
      </p:scale>
      <p:origin x="0" y="-1426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99" d="100"/>
        <a:sy n="199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3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50" Type="http://schemas.openxmlformats.org/officeDocument/2006/relationships/slide" Target="slides/slide37.xml"/><Relationship Id="rId55" Type="http://schemas.openxmlformats.org/officeDocument/2006/relationships/slide" Target="slides/slide42.xml"/><Relationship Id="rId63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9" Type="http://schemas.openxmlformats.org/officeDocument/2006/relationships/slide" Target="slides/slide16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3" Type="http://schemas.openxmlformats.org/officeDocument/2006/relationships/slide" Target="slides/slide40.xml"/><Relationship Id="rId58" Type="http://schemas.openxmlformats.org/officeDocument/2006/relationships/slide" Target="slides/slide45.xml"/><Relationship Id="rId66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56" Type="http://schemas.openxmlformats.org/officeDocument/2006/relationships/slide" Target="slides/slide43.xml"/><Relationship Id="rId64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51" Type="http://schemas.openxmlformats.org/officeDocument/2006/relationships/slide" Target="slides/slide38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slide" Target="slides/slide46.xml"/><Relationship Id="rId67" Type="http://schemas.openxmlformats.org/officeDocument/2006/relationships/tableStyles" Target="tableStyles.xml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54" Type="http://schemas.openxmlformats.org/officeDocument/2006/relationships/slide" Target="slides/slide41.xml"/><Relationship Id="rId62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slide" Target="slides/slide36.xml"/><Relationship Id="rId57" Type="http://schemas.openxmlformats.org/officeDocument/2006/relationships/slide" Target="slides/slide44.xml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slide" Target="slides/slide39.xml"/><Relationship Id="rId60" Type="http://schemas.openxmlformats.org/officeDocument/2006/relationships/slide" Target="slides/slide47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39" Type="http://schemas.openxmlformats.org/officeDocument/2006/relationships/slide" Target="slides/slide2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11/14/25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8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11/14/25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67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LOCAL LAB POC: </a:t>
            </a:r>
            <a:r>
              <a:rPr lang="en-US" u="none"/>
              <a:t>Michael Heroux (maherou@sandia.gov) </a:t>
            </a: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TALKING POINTS: 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PESO is a 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five-year post-ECP software-ecosystem stewardship and advancement project. In partnership with the Consortium for the Advancement of Scientific Software (CASS), PESO will establish and steward a sustainable scientific software ecosystem comprising libraries and tools that deliver the latest high-performance algorithms and capabilities for DOE mission-critical applications.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PESO will enable applications to realize 100X improvement in both high-end capabilities and energy efficiency by leveraging accelerator devices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PESO will emphasize software product quality, the continued fostering of software product communities, and the delivery of products, working with CASS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METADATA: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Name of the associated awarded project: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PI name(s):  Michael Heroux (Sandia), Lois Curfman McInnes (Argonne)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Name of the program manager: William Spotz, Software Stewardship and Advancement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CITATIONS:</a:t>
            </a: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The notes section should also include full citations (including the DOI) to any important and associated publications, datasets or code developed as part this work. 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N/A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AWARDS: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none"/>
              <a:t>N/A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REPRODUCIBILITY:</a:t>
            </a:r>
            <a:r>
              <a:rPr lang="en-US"/>
              <a:t>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N/A.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u="sng"/>
              <a:t>BACKGROUND AND CONTEXT INFORMATION:</a:t>
            </a:r>
            <a:r>
              <a:rPr lang="en-US"/>
              <a:t>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N/A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383" name="Google Shape;3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>
          <a:extLst>
            <a:ext uri="{FF2B5EF4-FFF2-40B4-BE49-F238E27FC236}">
              <a16:creationId xmlns:a16="http://schemas.microsoft.com/office/drawing/2014/main" id="{7E6C45B6-63C4-4A90-0E4B-59023B3AC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c341c56e_21_215:notes">
            <a:extLst>
              <a:ext uri="{FF2B5EF4-FFF2-40B4-BE49-F238E27FC236}">
                <a16:creationId xmlns:a16="http://schemas.microsoft.com/office/drawing/2014/main" id="{37ABCECB-FB87-0691-AE00-2ED85085DD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quick run through - what ECP ST is working on</a:t>
            </a:r>
            <a:endParaRPr/>
          </a:p>
        </p:txBody>
      </p:sp>
      <p:sp>
        <p:nvSpPr>
          <p:cNvPr id="336" name="Google Shape;336;g6dc341c56e_21_215:notes">
            <a:extLst>
              <a:ext uri="{FF2B5EF4-FFF2-40B4-BE49-F238E27FC236}">
                <a16:creationId xmlns:a16="http://schemas.microsoft.com/office/drawing/2014/main" id="{108498E7-7009-D6AC-0D00-50B9BE19CF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847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>
          <a:extLst>
            <a:ext uri="{FF2B5EF4-FFF2-40B4-BE49-F238E27FC236}">
              <a16:creationId xmlns:a16="http://schemas.microsoft.com/office/drawing/2014/main" id="{16394E5E-C0BE-E72D-FB48-4F947956A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c341c56e_21_215:notes">
            <a:extLst>
              <a:ext uri="{FF2B5EF4-FFF2-40B4-BE49-F238E27FC236}">
                <a16:creationId xmlns:a16="http://schemas.microsoft.com/office/drawing/2014/main" id="{B365A189-DB82-547E-02A6-AEC4D0E14C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quick run through - what ECP ST is working on</a:t>
            </a:r>
            <a:endParaRPr/>
          </a:p>
        </p:txBody>
      </p:sp>
      <p:sp>
        <p:nvSpPr>
          <p:cNvPr id="336" name="Google Shape;336;g6dc341c56e_21_215:notes">
            <a:extLst>
              <a:ext uri="{FF2B5EF4-FFF2-40B4-BE49-F238E27FC236}">
                <a16:creationId xmlns:a16="http://schemas.microsoft.com/office/drawing/2014/main" id="{AF6353B1-9401-5D76-8B16-D87228C5E1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6118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c341c56e_21_215:notes"/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quick run through - what ECP ST is working on</a:t>
            </a:r>
            <a:endParaRPr/>
          </a:p>
        </p:txBody>
      </p:sp>
      <p:sp>
        <p:nvSpPr>
          <p:cNvPr id="336" name="Google Shape;336;g6dc341c56e_21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457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>
          <a:extLst>
            <a:ext uri="{FF2B5EF4-FFF2-40B4-BE49-F238E27FC236}">
              <a16:creationId xmlns:a16="http://schemas.microsoft.com/office/drawing/2014/main" id="{B16B98BA-961D-0E21-8C97-3E6EF08B2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c341c56e_21_215:notes">
            <a:extLst>
              <a:ext uri="{FF2B5EF4-FFF2-40B4-BE49-F238E27FC236}">
                <a16:creationId xmlns:a16="http://schemas.microsoft.com/office/drawing/2014/main" id="{0D9A4795-FB3B-43F3-3D9B-236B27E55C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quick run through - what ECP ST is working on</a:t>
            </a:r>
            <a:endParaRPr/>
          </a:p>
        </p:txBody>
      </p:sp>
      <p:sp>
        <p:nvSpPr>
          <p:cNvPr id="336" name="Google Shape;336;g6dc341c56e_21_215:notes">
            <a:extLst>
              <a:ext uri="{FF2B5EF4-FFF2-40B4-BE49-F238E27FC236}">
                <a16:creationId xmlns:a16="http://schemas.microsoft.com/office/drawing/2014/main" id="{81CEA87B-D5AD-03D0-3457-3A5FA5C8FF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8283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>
          <a:extLst>
            <a:ext uri="{FF2B5EF4-FFF2-40B4-BE49-F238E27FC236}">
              <a16:creationId xmlns:a16="http://schemas.microsoft.com/office/drawing/2014/main" id="{27E40DC5-C833-0581-08A9-377AF1971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c341c56e_21_215:notes">
            <a:extLst>
              <a:ext uri="{FF2B5EF4-FFF2-40B4-BE49-F238E27FC236}">
                <a16:creationId xmlns:a16="http://schemas.microsoft.com/office/drawing/2014/main" id="{0994D464-9139-CE05-EE1F-580A705F0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quick run through - what ECP ST is working on</a:t>
            </a:r>
            <a:endParaRPr/>
          </a:p>
        </p:txBody>
      </p:sp>
      <p:sp>
        <p:nvSpPr>
          <p:cNvPr id="336" name="Google Shape;336;g6dc341c56e_21_215:notes">
            <a:extLst>
              <a:ext uri="{FF2B5EF4-FFF2-40B4-BE49-F238E27FC236}">
                <a16:creationId xmlns:a16="http://schemas.microsoft.com/office/drawing/2014/main" id="{492263C2-5A75-1572-1659-C6476CA082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0373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6d3524a268_3_0:notes"/>
          <p:cNvSpPr txBox="1">
            <a:spLocks noGrp="1"/>
          </p:cNvSpPr>
          <p:nvPr>
            <p:ph type="body" idx="1"/>
          </p:nvPr>
        </p:nvSpPr>
        <p:spPr>
          <a:xfrm>
            <a:off x="701675" y="4473577"/>
            <a:ext cx="5607000" cy="36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g6d3524a2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1545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6" Type="http://schemas.microsoft.com/office/2007/relationships/hdphoto" Target="../media/hdphoto4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Layouts/_rels/slideLayout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6" Type="http://schemas.microsoft.com/office/2007/relationships/hdphoto" Target="../media/hdphoto5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6" Type="http://schemas.microsoft.com/office/2007/relationships/hdphoto" Target="../media/hdphoto4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6" Type="http://schemas.microsoft.com/office/2007/relationships/hdphoto" Target="../media/hdphoto5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18.jpg"/><Relationship Id="rId4" Type="http://schemas.openxmlformats.org/officeDocument/2006/relationships/image" Target="../media/image2.png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6" Type="http://schemas.microsoft.com/office/2007/relationships/hdphoto" Target="../media/hdphoto6.wdp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Layouts/_rels/slideLayout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2205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123958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7443255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0010725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69845" cy="6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Approved for public release</a:t>
            </a:r>
          </a:p>
        </p:txBody>
      </p:sp>
    </p:spTree>
    <p:extLst>
      <p:ext uri="{BB962C8B-B14F-4D97-AF65-F5344CB8AC3E}">
        <p14:creationId xmlns:p14="http://schemas.microsoft.com/office/powerpoint/2010/main" val="1361935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20367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7729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7729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921881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5214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772900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779008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072217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2663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170783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" y="1447800"/>
            <a:ext cx="576072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" y="2268990"/>
            <a:ext cx="576072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76072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76072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663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5260300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634" y="1452618"/>
            <a:ext cx="37570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2634" y="2273808"/>
            <a:ext cx="37570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06622" y="1452618"/>
            <a:ext cx="3754934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06622" y="2278200"/>
            <a:ext cx="3754934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754934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754934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669113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26720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8692896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8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309114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309114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43909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43910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61234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61234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26719" y="371052"/>
            <a:ext cx="11750331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2232259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274320" y="320039"/>
            <a:ext cx="11917681" cy="919959"/>
            <a:chOff x="274320" y="320040"/>
            <a:chExt cx="11917681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274320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8" y="1384275"/>
            <a:ext cx="11917682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26719" y="320040"/>
            <a:ext cx="11750331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4586441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365856" y="1076960"/>
            <a:ext cx="11372771" cy="491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3146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2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537548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94833" y="1449473"/>
            <a:ext cx="11654267" cy="460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146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20"/>
              <a:buChar char="–"/>
              <a:defRPr/>
            </a:lvl2pPr>
            <a:lvl3pPr marL="1371600" lvl="2" indent="-32003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609600" y="219514"/>
            <a:ext cx="10972800" cy="1008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4570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953415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obj">
  <p:cSld name="1_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30685" y="255354"/>
            <a:ext cx="11130627" cy="656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267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78409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311F-26F7-974A-9192-96B77D15B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61BCA-460B-834F-B3A1-10EBC54DF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D3727-6C21-FC48-BAE7-E3EC56C80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9F77C-2CE4-1C4E-9506-8ED685DF02DB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41A0F-D237-7149-A3F5-C1FD3EA37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4AC3C-DAD6-3641-9B30-37719930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25A7A-63CA-5248-A7DF-24F38BEA1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442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-10633" y="-2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12" name="Google Shape;16;p29">
            <a:extLst>
              <a:ext uri="{FF2B5EF4-FFF2-40B4-BE49-F238E27FC236}">
                <a16:creationId xmlns:a16="http://schemas.microsoft.com/office/drawing/2014/main" id="{019D6F2B-7196-624E-82B0-AE48639B60E7}"/>
              </a:ext>
            </a:extLst>
          </p:cNvPr>
          <p:cNvPicPr preferRelativeResize="0"/>
          <p:nvPr userDrawn="1"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48636" y="2509708"/>
            <a:ext cx="2573413" cy="6959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5568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0432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11193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8380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382323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77776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43836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774698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813248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6316394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5332358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2320555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3105777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846157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cussion_slide">
  <p:cSld name="Discussion_slide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15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entury Gothic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–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entury Gothic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190500" y="237744"/>
            <a:ext cx="11772900" cy="9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6"/>
          <p:cNvSpPr/>
          <p:nvPr/>
        </p:nvSpPr>
        <p:spPr>
          <a:xfrm flipH="1">
            <a:off x="11848263" y="6588336"/>
            <a:ext cx="2805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1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 b="1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389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-10633" y="-2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12" name="Google Shape;16;p29">
            <a:extLst>
              <a:ext uri="{FF2B5EF4-FFF2-40B4-BE49-F238E27FC236}">
                <a16:creationId xmlns:a16="http://schemas.microsoft.com/office/drawing/2014/main" id="{019D6F2B-7196-624E-82B0-AE48639B60E7}"/>
              </a:ext>
            </a:extLst>
          </p:cNvPr>
          <p:cNvPicPr preferRelativeResize="0"/>
          <p:nvPr userDrawn="1"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48636" y="2509708"/>
            <a:ext cx="2573413" cy="6959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579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697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960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7771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19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91637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74206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02408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484810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037313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372294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619635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004787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851109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59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701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273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54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68507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86823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46088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05106" y="1154244"/>
            <a:ext cx="11877340" cy="5560755"/>
            <a:chOff x="274319" y="697174"/>
            <a:chExt cx="11917681" cy="59393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697174"/>
              <a:ext cx="2874807" cy="6945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154244"/>
            <a:ext cx="2861458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938528"/>
            <a:ext cx="2861459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378131" y="1154244"/>
            <a:ext cx="2874807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938528"/>
            <a:ext cx="2874807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154244"/>
            <a:ext cx="2864755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171232"/>
            <a:ext cx="2864755" cy="61634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4443411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663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35955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0645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-10633" y="-2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12" name="Google Shape;16;p29">
            <a:extLst>
              <a:ext uri="{FF2B5EF4-FFF2-40B4-BE49-F238E27FC236}">
                <a16:creationId xmlns:a16="http://schemas.microsoft.com/office/drawing/2014/main" id="{019D6F2B-7196-624E-82B0-AE48639B60E7}"/>
              </a:ext>
            </a:extLst>
          </p:cNvPr>
          <p:cNvPicPr preferRelativeResize="0"/>
          <p:nvPr userDrawn="1"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48636" y="2509708"/>
            <a:ext cx="2573413" cy="6959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40675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7194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44839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288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01966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19270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9686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52169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287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837375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814977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004413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69845" cy="6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Approved for public release</a:t>
            </a:r>
          </a:p>
        </p:txBody>
      </p:sp>
    </p:spTree>
    <p:extLst>
      <p:ext uri="{BB962C8B-B14F-4D97-AF65-F5344CB8AC3E}">
        <p14:creationId xmlns:p14="http://schemas.microsoft.com/office/powerpoint/2010/main" val="189449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58353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51083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7729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7729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5608532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8914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772900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779008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7670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142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279320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" y="1447800"/>
            <a:ext cx="576072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" y="2268990"/>
            <a:ext cx="576072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76072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76072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096490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634" y="1452618"/>
            <a:ext cx="37570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2634" y="2273808"/>
            <a:ext cx="37570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06622" y="1452618"/>
            <a:ext cx="3754934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06622" y="2278200"/>
            <a:ext cx="3754934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754934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754934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29700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376098"/>
            <a:ext cx="2874807" cy="5260421"/>
          </a:xfrm>
          <a:prstGeom prst="rect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26720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6262006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8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309114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309114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43909" y="1376098"/>
            <a:ext cx="3848089" cy="5260421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43910" y="948037"/>
            <a:ext cx="3848089" cy="44373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61234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61234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26719" y="371052"/>
            <a:ext cx="11750331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6131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664631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274320" y="320039"/>
            <a:ext cx="11917681" cy="919959"/>
            <a:chOff x="274320" y="320040"/>
            <a:chExt cx="11917681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274320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8" y="1384275"/>
            <a:ext cx="11917682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26719" y="320040"/>
            <a:ext cx="11750331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7288969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365856" y="1076960"/>
            <a:ext cx="11372771" cy="491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3146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2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48261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94833" y="1449473"/>
            <a:ext cx="11654267" cy="460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146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20"/>
              <a:buChar char="–"/>
              <a:defRPr/>
            </a:lvl2pPr>
            <a:lvl3pPr marL="1371600" lvl="2" indent="-320039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609600" y="219514"/>
            <a:ext cx="10972800" cy="1008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4570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572253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obj">
  <p:cSld name="1_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30685" y="255354"/>
            <a:ext cx="11130627" cy="656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267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193925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311F-26F7-974A-9192-96B77D15B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61BCA-460B-834F-B3A1-10EBC54DF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D3727-6C21-FC48-BAE7-E3EC56C80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9F77C-2CE4-1C4E-9506-8ED685DF02DB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41A0F-D237-7149-A3F5-C1FD3EA37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4AC3C-DAD6-3641-9B30-37719930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25A7A-63CA-5248-A7DF-24F38BEA1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2184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5" name="Picture 4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5DBA1A22-5A63-D066-3FFF-BB59EA51E7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-587"/>
          <a:stretch/>
        </p:blipFill>
        <p:spPr>
          <a:xfrm>
            <a:off x="9302263" y="3570342"/>
            <a:ext cx="2699238" cy="1750958"/>
          </a:xfrm>
          <a:prstGeom prst="rect">
            <a:avLst/>
          </a:prstGeom>
        </p:spPr>
      </p:pic>
      <p:pic>
        <p:nvPicPr>
          <p:cNvPr id="6" name="Picture 5" descr="A blue and white logo&#10;&#10;Description automatically generated">
            <a:extLst>
              <a:ext uri="{FF2B5EF4-FFF2-40B4-BE49-F238E27FC236}">
                <a16:creationId xmlns:a16="http://schemas.microsoft.com/office/drawing/2014/main" id="{3771B90F-CB6B-BBF1-B6DE-9A272E099FD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19671" y="3529854"/>
            <a:ext cx="3924304" cy="274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106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8113205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9604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3715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057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88725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621407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220860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28437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05106" y="1154244"/>
            <a:ext cx="11877340" cy="5560755"/>
            <a:chOff x="274319" y="697174"/>
            <a:chExt cx="11917681" cy="59393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697174"/>
              <a:ext cx="2874807" cy="6945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154244"/>
            <a:ext cx="2861458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938528"/>
            <a:ext cx="2861459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378131" y="1154244"/>
            <a:ext cx="2874807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938528"/>
            <a:ext cx="2874807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154244"/>
            <a:ext cx="2864755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171232"/>
            <a:ext cx="2864755" cy="61634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467836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94135411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3991528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2A1C9A6-9ECA-554C-998A-857CF419A9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http://tau.uoregon.edu/TAU_LLNL23.pdf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24191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Sensitive Information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01996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93442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406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809923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5754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02850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06006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1460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812410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5521361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1309565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3734752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366481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66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05106" y="1154244"/>
            <a:ext cx="11877340" cy="5560755"/>
            <a:chOff x="274319" y="697174"/>
            <a:chExt cx="11917681" cy="59393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697174"/>
              <a:ext cx="2874807" cy="6945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154244"/>
            <a:ext cx="2861458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938528"/>
            <a:ext cx="2861459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378131" y="1154244"/>
            <a:ext cx="2874807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938528"/>
            <a:ext cx="2874807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154244"/>
            <a:ext cx="2864755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171232"/>
            <a:ext cx="2864755" cy="61634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0257113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BD1440-F9B4-714D-93F9-292CD649F95F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Sensitive Information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105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71240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1695697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4542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287960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159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7596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095418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0568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97104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119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image" Target="../media/image7.png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image" Target="../media/image1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image" Target="../media/image13.png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58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91.xm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94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99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Relationship Id="rId14" Type="http://schemas.openxmlformats.org/officeDocument/2006/relationships/image" Target="../media/image6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114.xml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13.xml"/><Relationship Id="rId17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6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5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1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184ECDA6-B063-8825-C47F-5CEBD6A6E9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3" r:id="rId5"/>
    <p:sldLayoutId id="2147483774" r:id="rId6"/>
    <p:sldLayoutId id="2147483775" r:id="rId7"/>
    <p:sldLayoutId id="2147483776" r:id="rId8"/>
    <p:sldLayoutId id="2147483780" r:id="rId9"/>
    <p:sldLayoutId id="2147483781" r:id="rId10"/>
    <p:sldLayoutId id="2147483782" r:id="rId11"/>
    <p:sldLayoutId id="2147483804" r:id="rId12"/>
    <p:sldLayoutId id="2147484075" r:id="rId13"/>
    <p:sldLayoutId id="2147484078" r:id="rId1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64" userDrawn="1">
          <p15:clr>
            <a:srgbClr val="F26B43"/>
          </p15:clr>
        </p15:guide>
        <p15:guide id="6" orient="horz" pos="192" userDrawn="1">
          <p15:clr>
            <a:srgbClr val="F26B43"/>
          </p15:clr>
        </p15:guide>
        <p15:guide id="8" orient="horz" pos="912" userDrawn="1">
          <p15:clr>
            <a:srgbClr val="F26B43"/>
          </p15:clr>
        </p15:guide>
        <p15:guide id="9" orient="horz" pos="720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baseline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baseline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37828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  <p:sldLayoutId id="2147484059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0A6369C1-5F9A-1653-8C23-60FC9B9284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8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baseline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baseline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9671AD67-45AF-E38E-0300-9769DF6982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12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baseline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baseline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F329EC11-353F-8FAC-F5E8-2A7B7E6D77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2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baseline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baseline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BEF0CBD1-25CF-C1D4-3161-D1C5499F5D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5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2" name="Picture 1" descr="A picture containing graphics, logo, font, symbol&#10;&#10;Description automatically generated">
            <a:extLst>
              <a:ext uri="{FF2B5EF4-FFF2-40B4-BE49-F238E27FC236}">
                <a16:creationId xmlns:a16="http://schemas.microsoft.com/office/drawing/2014/main" id="{67E7419F-785A-C198-3E5B-F01DB6F0F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r="-587"/>
          <a:stretch/>
        </p:blipFill>
        <p:spPr>
          <a:xfrm>
            <a:off x="194833" y="6182251"/>
            <a:ext cx="831141" cy="5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18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4079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9613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1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88974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  <p:sldLayoutId id="2147483948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95071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  <p:sldLayoutId id="2147483963" r:id="rId12"/>
    <p:sldLayoutId id="2147483964" r:id="rId13"/>
    <p:sldLayoutId id="2147483965" r:id="rId14"/>
    <p:sldLayoutId id="2147483966" r:id="rId15"/>
    <p:sldLayoutId id="2147483967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2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daptivecomputing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9.xml"/><Relationship Id="rId6" Type="http://schemas.openxmlformats.org/officeDocument/2006/relationships/image" Target="../media/image23.png"/><Relationship Id="rId5" Type="http://schemas.openxmlformats.org/officeDocument/2006/relationships/hyperlink" Target="https://e4s.io/" TargetMode="External"/><Relationship Id="rId4" Type="http://schemas.openxmlformats.org/officeDocument/2006/relationships/hyperlink" Target="https://paratoolspro.com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6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hyperlink" Target="https://e4s.io/" TargetMode="External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hyperlink" Target="https://e4s.io/talks/E4S_25.11.pdf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pesoproject.org/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science.osti.gov/ascr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energy.gov/technologytransitions/sbirsttr" TargetMode="External"/><Relationship Id="rId5" Type="http://schemas.openxmlformats.org/officeDocument/2006/relationships/hyperlink" Target="https://hpsf.io/" TargetMode="External"/><Relationship Id="rId4" Type="http://schemas.openxmlformats.org/officeDocument/2006/relationships/hyperlink" Target="https://ascr-step.org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hyperlink" Target="https://www.exascaleproject.org/" TargetMode="Externa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/>
            <a:r>
              <a:rPr lang="en-US" dirty="0"/>
              <a:t>E4S: The Extreme-scale Scientific Software Stack </a:t>
            </a:r>
            <a:br>
              <a:rPr lang="en-US" dirty="0"/>
            </a:br>
            <a:r>
              <a:rPr lang="en-US" dirty="0"/>
              <a:t>Release 25.11</a:t>
            </a:r>
            <a:endParaRPr dirty="0"/>
          </a:p>
        </p:txBody>
      </p:sp>
      <p:sp>
        <p:nvSpPr>
          <p:cNvPr id="96" name="Google Shape;96;p1"/>
          <p:cNvSpPr txBox="1">
            <a:spLocks noGrp="1"/>
          </p:cNvSpPr>
          <p:nvPr>
            <p:ph type="subTitle" idx="1"/>
          </p:nvPr>
        </p:nvSpPr>
        <p:spPr>
          <a:xfrm>
            <a:off x="190499" y="3560253"/>
            <a:ext cx="8753475" cy="2489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r>
              <a:rPr lang="en-US" sz="1800" dirty="0"/>
              <a:t>Release 25.11 notes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r>
              <a:rPr lang="en-US" sz="1800" dirty="0"/>
              <a:t>November 14, 2025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endParaRPr lang="en-US" sz="1800" dirty="0"/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r>
              <a:rPr lang="en-US" sz="1800" dirty="0"/>
              <a:t>High Performance Software Foundation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r>
              <a:rPr lang="en-US" sz="1800" dirty="0"/>
              <a:t>E4S Team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r>
              <a:rPr lang="en-US" sz="1800" dirty="0"/>
              <a:t>https://e4s.io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800"/>
              <a:buNone/>
            </a:pPr>
            <a:endParaRPr sz="180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0F22CEC-0334-73B5-518A-5047874C5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26196" y="3560253"/>
            <a:ext cx="2443370" cy="7069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1C642-276F-1429-E467-14775E673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911FC-56C2-9F7C-524D-E746DB214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Documentation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53B7E07-C246-4170-EF3A-4413A172A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82897"/>
            <a:ext cx="7772400" cy="594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62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45A9D-007B-193F-E9FA-FDF4AFB6F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43378-901B-36C5-5586-A71264C1B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Product Catalog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32999C-A940-FEC7-DD86-2EA2FA3DE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84127"/>
            <a:ext cx="7772400" cy="565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91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DC230-2A08-A2D2-A250-DC06EA9BB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A9881-9BEA-5EF1-679D-D1FF535A7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Bare-metal installation, Containers, and Cloud images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1B01420-7627-1A02-2A45-B565C185C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2231" y="714518"/>
            <a:ext cx="8187537" cy="59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86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21914-09FB-8016-DF8A-CC6C9278A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FAE8B-9D8A-58AC-F390-4BF583F21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Download E4S Containers: Rocky Linux 9.6 and Ubuntu 24.04 LTS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241A63-C9CD-FFA8-C534-C467D5670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286" y="717286"/>
            <a:ext cx="7772400" cy="59106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BA7A98-C049-32DF-D7FD-B5A64F69425E}"/>
              </a:ext>
            </a:extLst>
          </p:cNvPr>
          <p:cNvSpPr txBox="1"/>
          <p:nvPr/>
        </p:nvSpPr>
        <p:spPr>
          <a:xfrm>
            <a:off x="9459686" y="1258127"/>
            <a:ext cx="2794355" cy="53276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Docker and Singularity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ARM64 (aarch64),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x86_64, and ppc64le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Support for GPUS: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NVIDIA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AMD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Intel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GPU Runtimes: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CUDA 12.9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+mn-lt"/>
              </a:rPr>
              <a:t>ROCm</a:t>
            </a:r>
            <a:r>
              <a:rPr lang="en-US" dirty="0">
                <a:latin typeface="+mn-lt"/>
              </a:rPr>
              <a:t> 6.4.3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+mn-lt"/>
              </a:rPr>
              <a:t>oneAPI</a:t>
            </a:r>
            <a:r>
              <a:rPr lang="en-US" dirty="0">
                <a:latin typeface="+mn-lt"/>
              </a:rPr>
              <a:t> 2025.2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Languages: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C/C++/Fortran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Python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Rust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Julia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Chapel ... 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OSes: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Rocky Linux 9.6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Ubuntu 24.04 LTS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18759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0BA7B-ECCE-4BB8-4437-BBD00B50E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FA581-70E6-6BD9-E2B8-48ED8FD3E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container images available on </a:t>
            </a:r>
            <a:r>
              <a:rPr lang="en-US" dirty="0" err="1"/>
              <a:t>DockerHub</a:t>
            </a:r>
            <a:endParaRPr lang="en-US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892780-6BB2-30A8-B7A2-DED1F7A97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742331"/>
            <a:ext cx="7772400" cy="588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16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E954E-6EE5-7361-D7B9-3897FBAB2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00AE9-B7BE-FB92-E457-79213A047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25.11 container images available on </a:t>
            </a:r>
            <a:r>
              <a:rPr lang="en-US" dirty="0" err="1"/>
              <a:t>DockerHub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9D2BFAC-66C0-8353-7F51-D01FDD2CF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84127"/>
            <a:ext cx="7772400" cy="57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10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463D6-D788-8F81-E945-DA84276A9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D520-413B-A9C2-4C13-E6D4B4C5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Download E4S containers: NVIDIA and AMD GPUs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D3F9D0-0565-AD52-1486-595616FE3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42331"/>
            <a:ext cx="7772400" cy="588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45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63403-171C-2234-6F04-5697DC5C6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75EB-21DD-3CE5-ADA3-FCECF5914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Containers: Intel </a:t>
            </a:r>
            <a:r>
              <a:rPr lang="en-US" dirty="0" err="1"/>
              <a:t>oneAPI</a:t>
            </a:r>
            <a:r>
              <a:rPr lang="en-US" dirty="0"/>
              <a:t> (CPU/GPU) and CPU only 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33EA854-7188-C67B-BDFC-DA1A39CD7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55" y="948149"/>
            <a:ext cx="11024690" cy="496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28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08C59-9460-D82C-7528-2D9503AD8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10F9A-805A-B314-B841-C0F3740A0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Base Containers with GPU runtimes and MPI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E20D58-23BE-9B5B-748A-D6A9D0EAD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84" y="664030"/>
            <a:ext cx="8682032" cy="587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2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BC0DB-EF00-7FA6-F61D-0692B7502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3613B-67CA-3FB8-BB48-93DF3354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Minimal E4S Spack containers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D0E9E3-89D6-2E3E-6572-F919B60E4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84127"/>
            <a:ext cx="7772400" cy="591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31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B5711-78FC-4942-9A65-7E601FC76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" y="98045"/>
            <a:ext cx="11657076" cy="568381"/>
          </a:xfrm>
        </p:spPr>
        <p:txBody>
          <a:bodyPr/>
          <a:lstStyle/>
          <a:p>
            <a:r>
              <a:rPr lang="en-US" dirty="0"/>
              <a:t>E4S 25.11: What’s New?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930EC0-F5B3-CB41-9790-40E3240A18FD}"/>
              </a:ext>
            </a:extLst>
          </p:cNvPr>
          <p:cNvSpPr txBox="1">
            <a:spLocks/>
          </p:cNvSpPr>
          <p:nvPr/>
        </p:nvSpPr>
        <p:spPr>
          <a:xfrm>
            <a:off x="141690" y="674708"/>
            <a:ext cx="8332168" cy="4047778"/>
          </a:xfrm>
          <a:prstGeom prst="rect">
            <a:avLst/>
          </a:prstGeom>
        </p:spPr>
        <p:txBody>
          <a:bodyPr/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»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prstClr val="black"/>
              </a:buClr>
              <a:buSzPct val="90000"/>
              <a:buFont typeface="Century Gothic" panose="020B0502020202020204" pitchFamily="34" charset="0"/>
              <a:buChar char="•"/>
              <a:tabLst/>
              <a:defRPr/>
            </a:pPr>
            <a:endParaRPr lang="en-GB" sz="1200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B5D65-67F8-28A3-74A2-CCF4FCC76DDB}"/>
              </a:ext>
            </a:extLst>
          </p:cNvPr>
          <p:cNvSpPr txBox="1"/>
          <p:nvPr/>
        </p:nvSpPr>
        <p:spPr>
          <a:xfrm>
            <a:off x="899410" y="1094282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endParaRPr lang="en-US" dirty="0">
              <a:latin typeface="+mn-lt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3865771-393D-CBFE-990A-C94F1608B29A}"/>
              </a:ext>
            </a:extLst>
          </p:cNvPr>
          <p:cNvSpPr txBox="1">
            <a:spLocks/>
          </p:cNvSpPr>
          <p:nvPr/>
        </p:nvSpPr>
        <p:spPr>
          <a:xfrm>
            <a:off x="300604" y="666426"/>
            <a:ext cx="11891396" cy="5259674"/>
          </a:xfrm>
          <a:prstGeom prst="rect">
            <a:avLst/>
          </a:prstGeom>
        </p:spPr>
        <p:txBody>
          <a:bodyPr/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»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E4S includes 125+ HPC-AI packages on aarch64, x86_64, and ppc64le platforms.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All new </a:t>
            </a:r>
            <a:r>
              <a:rPr lang="en-US" sz="1800"/>
              <a:t>website [https</a:t>
            </a:r>
            <a:r>
              <a:rPr lang="en-US" sz="1800" dirty="0"/>
              <a:t>://e4s</a:t>
            </a:r>
            <a:r>
              <a:rPr lang="en-US" sz="1800"/>
              <a:t>.io] </a:t>
            </a:r>
            <a:r>
              <a:rPr lang="en-US" sz="1800" dirty="0"/>
              <a:t>with an OpenAI based chatbot to simplify access to E4S documentation.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Support for NVIDIA Blackwell on x86_64 and aarch64 (Grace-Blackwell) architectures.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Support for Rocky Linux 9.6 with Hopper and Blackwell (x86_64 and aarch64), Ubuntu 24.04 LTS.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Spack 1.0.2 [https://</a:t>
            </a:r>
            <a:r>
              <a:rPr lang="en-US" sz="1800" dirty="0" err="1"/>
              <a:t>spack.io</a:t>
            </a:r>
            <a:r>
              <a:rPr lang="en-US" sz="1800" dirty="0"/>
              <a:t>] integration.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All new E4S Spack build cache [https://cache.e4s.io/25.11] with over 7500 optimized binaries.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AI software stack with Python 3.12.11 including packages like NVIDIA </a:t>
            </a:r>
            <a:r>
              <a:rPr lang="en-US" sz="1800" dirty="0" err="1"/>
              <a:t>BioNeMo</a:t>
            </a:r>
            <a:r>
              <a:rPr lang="en-US" sz="1800" baseline="30000" dirty="0" err="1"/>
              <a:t>TM</a:t>
            </a:r>
            <a:r>
              <a:rPr lang="en-US" sz="1800" dirty="0"/>
              <a:t>, NVIDIA </a:t>
            </a:r>
            <a:r>
              <a:rPr lang="en-US" sz="1800" dirty="0" err="1"/>
              <a:t>NeMo</a:t>
            </a:r>
            <a:r>
              <a:rPr lang="en-US" sz="1800" baseline="30000" dirty="0" err="1"/>
              <a:t>TM</a:t>
            </a:r>
            <a:r>
              <a:rPr lang="en-US" sz="1800" dirty="0"/>
              <a:t>, Google Agent Development Kit (</a:t>
            </a:r>
            <a:r>
              <a:rPr lang="en-US" sz="1800" dirty="0" err="1"/>
              <a:t>adk</a:t>
            </a:r>
            <a:r>
              <a:rPr lang="en-US" sz="1800" dirty="0"/>
              <a:t>), </a:t>
            </a:r>
            <a:r>
              <a:rPr lang="en-US" sz="1800" dirty="0" err="1"/>
              <a:t>Vllm</a:t>
            </a:r>
            <a:r>
              <a:rPr lang="en-US" sz="1800" dirty="0"/>
              <a:t>, </a:t>
            </a:r>
            <a:r>
              <a:rPr lang="en-US" sz="1800" dirty="0" err="1"/>
              <a:t>HuggingFace</a:t>
            </a:r>
            <a:r>
              <a:rPr lang="en-US" sz="1800" dirty="0"/>
              <a:t> CLI, TensorFlow, </a:t>
            </a:r>
            <a:r>
              <a:rPr lang="en-US" sz="1800" dirty="0" err="1"/>
              <a:t>PyTorch</a:t>
            </a:r>
            <a:r>
              <a:rPr lang="en-US" sz="1800" dirty="0"/>
              <a:t>, </a:t>
            </a:r>
            <a:r>
              <a:rPr lang="en-US" sz="1800" dirty="0" err="1"/>
              <a:t>Google.genai</a:t>
            </a:r>
            <a:r>
              <a:rPr lang="en-US" sz="1800" dirty="0"/>
              <a:t> (Gemini API), OpenAI (API), </a:t>
            </a:r>
            <a:r>
              <a:rPr lang="en-US" sz="1800" dirty="0" err="1"/>
              <a:t>TorchBraid</a:t>
            </a:r>
            <a:r>
              <a:rPr lang="en-US" sz="1800" dirty="0"/>
              <a:t>, Pandas, Scikit-Learn, JAX, OpenCV, LBANN and Codium, </a:t>
            </a:r>
            <a:r>
              <a:rPr lang="en-US" sz="1800" dirty="0" err="1"/>
              <a:t>Jupyter</a:t>
            </a:r>
            <a:r>
              <a:rPr lang="en-US" sz="1800" dirty="0"/>
              <a:t>, and Marimo notebooks.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HPC Applications include: CP2K, </a:t>
            </a:r>
            <a:r>
              <a:rPr lang="en-US" sz="1800" dirty="0" err="1"/>
              <a:t>DealII</a:t>
            </a:r>
            <a:r>
              <a:rPr lang="en-US" sz="1800" dirty="0"/>
              <a:t>, FFTX, GROMACS, LAMMPS, Nek500, </a:t>
            </a:r>
            <a:r>
              <a:rPr lang="en-US" sz="1800" dirty="0" err="1"/>
              <a:t>Nekbone</a:t>
            </a:r>
            <a:r>
              <a:rPr lang="en-US" sz="1800" dirty="0"/>
              <a:t>, </a:t>
            </a:r>
            <a:r>
              <a:rPr lang="en-US" sz="1800" dirty="0" err="1"/>
              <a:t>NWChem</a:t>
            </a:r>
            <a:r>
              <a:rPr lang="en-US" sz="1800" dirty="0"/>
              <a:t>, </a:t>
            </a:r>
            <a:r>
              <a:rPr lang="en-US" sz="1800" dirty="0" err="1"/>
              <a:t>OpenFOAM</a:t>
            </a:r>
            <a:r>
              <a:rPr lang="en-US" sz="1800" dirty="0"/>
              <a:t>, </a:t>
            </a:r>
            <a:r>
              <a:rPr lang="en-US" sz="1800" dirty="0" err="1"/>
              <a:t>WarpX</a:t>
            </a:r>
            <a:r>
              <a:rPr lang="en-US" sz="1800" dirty="0"/>
              <a:t>, WRF, Quantum Espresso, and </a:t>
            </a:r>
            <a:r>
              <a:rPr lang="en-US" sz="1800" dirty="0" err="1"/>
              <a:t>Xyce</a:t>
            </a:r>
            <a:r>
              <a:rPr lang="en-US" sz="1800" dirty="0"/>
              <a:t> with GPU support where available. </a:t>
            </a:r>
          </a:p>
          <a:p>
            <a:pPr>
              <a:lnSpc>
                <a:spcPct val="100000"/>
              </a:lnSpc>
              <a:buSzPts val="1800"/>
              <a:buFont typeface="Century Gothic"/>
              <a:buChar char="•"/>
            </a:pPr>
            <a:r>
              <a:rPr lang="en-US" sz="1800" dirty="0"/>
              <a:t>CUDA upgraded to 12.9 (aarch64, x86_64), </a:t>
            </a:r>
            <a:r>
              <a:rPr lang="en-US" sz="1800" dirty="0" err="1"/>
              <a:t>ROCm</a:t>
            </a:r>
            <a:r>
              <a:rPr lang="en-US" sz="1800" dirty="0"/>
              <a:t> upgraded to 6.4.3, </a:t>
            </a:r>
            <a:r>
              <a:rPr lang="en-US" sz="1800" dirty="0" err="1"/>
              <a:t>oneAPI</a:t>
            </a:r>
            <a:r>
              <a:rPr lang="en-US" sz="1800" dirty="0"/>
              <a:t> upgraded to 2025.2.</a:t>
            </a:r>
          </a:p>
          <a:p>
            <a:pPr>
              <a:lnSpc>
                <a:spcPct val="100000"/>
              </a:lnSpc>
              <a:buSzPts val="1800"/>
            </a:pPr>
            <a:r>
              <a:rPr lang="en-US" sz="1800" dirty="0"/>
              <a:t>Adaptive Computing’s Heidi web-based platform for multi-user, multi-node, </a:t>
            </a:r>
            <a:r>
              <a:rPr lang="en-US" sz="1800" dirty="0" err="1"/>
              <a:t>ParaTools</a:t>
            </a:r>
            <a:r>
              <a:rPr lang="en-US" sz="1800" dirty="0"/>
              <a:t> Pro for E4S</a:t>
            </a:r>
            <a:r>
              <a:rPr lang="en-US" sz="1800" baseline="30000" dirty="0"/>
              <a:t>TM</a:t>
            </a:r>
            <a:r>
              <a:rPr lang="en-US" sz="1800" dirty="0"/>
              <a:t> cloud images on AWS, Microsoft Azure, Google Cloud, IBM Cloud, and OCI with NVIDIA GPUs with SLURM or Torque. </a:t>
            </a:r>
          </a:p>
          <a:p>
            <a:pPr lvl="2">
              <a:lnSpc>
                <a:spcPct val="100000"/>
              </a:lnSpc>
              <a:buSzPts val="1800"/>
            </a:pPr>
            <a:r>
              <a:rPr lang="en-US" sz="1400" dirty="0">
                <a:hlinkClick r:id="rId3"/>
              </a:rPr>
              <a:t>https://adaptivecomputing.com/</a:t>
            </a:r>
            <a:r>
              <a:rPr lang="en-US" sz="1400" dirty="0"/>
              <a:t> and </a:t>
            </a:r>
            <a:r>
              <a:rPr lang="en-US" sz="1400" dirty="0">
                <a:hlinkClick r:id="rId4"/>
              </a:rPr>
              <a:t>https://paratoolspro.com</a:t>
            </a:r>
            <a:r>
              <a:rPr lang="en-US" sz="1400" dirty="0"/>
              <a:t> </a:t>
            </a:r>
          </a:p>
          <a:p>
            <a:pPr marL="685800" lvl="2" indent="0">
              <a:lnSpc>
                <a:spcPct val="100000"/>
              </a:lnSpc>
              <a:buSzPts val="1800"/>
              <a:buNone/>
            </a:pPr>
            <a:br>
              <a:rPr lang="en-US" sz="1400" dirty="0"/>
            </a:br>
            <a:endParaRPr lang="en-US" sz="850" dirty="0"/>
          </a:p>
        </p:txBody>
      </p:sp>
      <p:grpSp>
        <p:nvGrpSpPr>
          <p:cNvPr id="3" name="Google Shape;359;p1">
            <a:extLst>
              <a:ext uri="{FF2B5EF4-FFF2-40B4-BE49-F238E27FC236}">
                <a16:creationId xmlns:a16="http://schemas.microsoft.com/office/drawing/2014/main" id="{6BD6622A-9196-2EB9-E59E-84F2820179D8}"/>
              </a:ext>
            </a:extLst>
          </p:cNvPr>
          <p:cNvGrpSpPr/>
          <p:nvPr/>
        </p:nvGrpSpPr>
        <p:grpSpPr>
          <a:xfrm>
            <a:off x="10621119" y="255391"/>
            <a:ext cx="979936" cy="751437"/>
            <a:chOff x="40066567" y="11145834"/>
            <a:chExt cx="4181059" cy="3206133"/>
          </a:xfrm>
        </p:grpSpPr>
        <p:sp>
          <p:nvSpPr>
            <p:cNvPr id="7" name="Google Shape;360;p1">
              <a:extLst>
                <a:ext uri="{FF2B5EF4-FFF2-40B4-BE49-F238E27FC236}">
                  <a16:creationId xmlns:a16="http://schemas.microsoft.com/office/drawing/2014/main" id="{D3C35762-7397-A14F-AF4C-904028E2ACAF}"/>
                </a:ext>
              </a:extLst>
            </p:cNvPr>
            <p:cNvSpPr txBox="1"/>
            <p:nvPr/>
          </p:nvSpPr>
          <p:spPr>
            <a:xfrm>
              <a:off x="40360651" y="13291273"/>
              <a:ext cx="3886975" cy="8525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1425" tIns="21425" rIns="21425" bIns="2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0" i="1" u="sng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https://e4s.io</a:t>
              </a:r>
              <a:r>
                <a:rPr lang="en-US" sz="1050" b="0" i="1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105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361;p1">
              <a:extLst>
                <a:ext uri="{FF2B5EF4-FFF2-40B4-BE49-F238E27FC236}">
                  <a16:creationId xmlns:a16="http://schemas.microsoft.com/office/drawing/2014/main" id="{D6035086-DDDC-EB49-AAAD-A84DFF44313D}"/>
                </a:ext>
              </a:extLst>
            </p:cNvPr>
            <p:cNvSpPr/>
            <p:nvPr/>
          </p:nvSpPr>
          <p:spPr>
            <a:xfrm>
              <a:off x="40066567" y="11145834"/>
              <a:ext cx="3886975" cy="3206133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B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8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" name="Google Shape;362;p1" descr="A qr code on a white background&#10;&#10;Description automatically generated">
              <a:extLst>
                <a:ext uri="{FF2B5EF4-FFF2-40B4-BE49-F238E27FC236}">
                  <a16:creationId xmlns:a16="http://schemas.microsoft.com/office/drawing/2014/main" id="{656D0E26-9E25-0619-01EE-28F0C1D8ED3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1112270" y="11302191"/>
              <a:ext cx="1905000" cy="19050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799453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0FBBC-B8A7-8F47-3318-D6ABADE0D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B71FD-C8C5-3D45-830B-1AFB8A4E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Application Specific Container Images for CI: Customization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9F0789-37A0-9A64-6009-4EDF44DC4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81" y="783772"/>
            <a:ext cx="9759723" cy="571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72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BED77-A8A4-6A47-B5EC-2C7BB0976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B6D4E-D6F5-6A7D-F4DD-7C6ABA58F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Container Images for CI: Gitlab Runners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7686A8-6E58-B0A1-1D42-2BBFB1AC1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17286"/>
            <a:ext cx="7772400" cy="591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49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>
          <a:extLst>
            <a:ext uri="{FF2B5EF4-FFF2-40B4-BE49-F238E27FC236}">
              <a16:creationId xmlns:a16="http://schemas.microsoft.com/office/drawing/2014/main" id="{15B9207A-78B6-D239-9A3A-EDA68ABB0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>
            <a:extLst>
              <a:ext uri="{FF2B5EF4-FFF2-40B4-BE49-F238E27FC236}">
                <a16:creationId xmlns:a16="http://schemas.microsoft.com/office/drawing/2014/main" id="{EF90498A-E2DD-DD0B-7525-9BD56ABB9F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230017"/>
            <a:ext cx="116586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/>
              <a:t>E4S Tools: E4S à la carte or e4s-alc: Customize container images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EE3D4-A2FF-50FF-D753-1F646D524337}"/>
              </a:ext>
            </a:extLst>
          </p:cNvPr>
          <p:cNvSpPr txBox="1"/>
          <p:nvPr/>
        </p:nvSpPr>
        <p:spPr>
          <a:xfrm>
            <a:off x="3718060" y="6383777"/>
            <a:ext cx="475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/E4s-Project/e4s-alc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0AC911-FD3F-63BB-3F00-AFFC63BEA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793" y="688728"/>
            <a:ext cx="5364012" cy="5605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1F1A1A-7793-E371-BC8C-BE28AB5D3537}"/>
              </a:ext>
            </a:extLst>
          </p:cNvPr>
          <p:cNvSpPr txBox="1"/>
          <p:nvPr/>
        </p:nvSpPr>
        <p:spPr>
          <a:xfrm>
            <a:off x="8622424" y="1242390"/>
            <a:ext cx="3653564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Add new system packages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Add new Spack packages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Add new </a:t>
            </a:r>
            <a:r>
              <a:rPr lang="en-US" dirty="0" err="1">
                <a:latin typeface="+mn-lt"/>
              </a:rPr>
              <a:t>tarballs</a:t>
            </a:r>
            <a:r>
              <a:rPr lang="en-US" dirty="0">
                <a:latin typeface="+mn-lt"/>
              </a:rPr>
              <a:t> 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Customize the container image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Start with a base image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Add packages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Create a new container image! </a:t>
            </a:r>
          </a:p>
        </p:txBody>
      </p:sp>
    </p:spTree>
    <p:extLst>
      <p:ext uri="{BB962C8B-B14F-4D97-AF65-F5344CB8AC3E}">
        <p14:creationId xmlns:p14="http://schemas.microsoft.com/office/powerpoint/2010/main" val="407334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>
          <a:extLst>
            <a:ext uri="{FF2B5EF4-FFF2-40B4-BE49-F238E27FC236}">
              <a16:creationId xmlns:a16="http://schemas.microsoft.com/office/drawing/2014/main" id="{3F58ABF7-778E-DB71-2299-82528B2F4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>
            <a:extLst>
              <a:ext uri="{FF2B5EF4-FFF2-40B4-BE49-F238E27FC236}">
                <a16:creationId xmlns:a16="http://schemas.microsoft.com/office/drawing/2014/main" id="{CCEE946F-BD1D-7D5F-1C80-3F38966207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230017"/>
            <a:ext cx="116586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E4S Tools: e4s-cl: Container Launch tool for MPI applications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92DA0-B115-FD6E-6D33-1799CBFADCAE}"/>
              </a:ext>
            </a:extLst>
          </p:cNvPr>
          <p:cNvSpPr txBox="1"/>
          <p:nvPr/>
        </p:nvSpPr>
        <p:spPr>
          <a:xfrm>
            <a:off x="3718060" y="6363899"/>
            <a:ext cx="475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/>
            <a:r>
              <a:rPr lang="en-US" dirty="0"/>
              <a:t>https://e4s.io/e4s-cl.html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A8E055-7A0F-F068-1C6E-75F452A3F9B3}"/>
              </a:ext>
            </a:extLst>
          </p:cNvPr>
          <p:cNvSpPr txBox="1"/>
          <p:nvPr/>
        </p:nvSpPr>
        <p:spPr>
          <a:xfrm>
            <a:off x="8622424" y="1232450"/>
            <a:ext cx="3730508" cy="4081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Distribute your MPI application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as a binary with an E4S image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While deploying on a system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substitute the embedded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containerized MPI in application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with the system/vendor MPI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Use inter-node network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interfaces efficiently for near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native performance!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F61E492-1A80-C513-9DAE-B32439E49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24" y="854764"/>
            <a:ext cx="7772400" cy="540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73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 txBox="1">
            <a:spLocks noGrp="1"/>
          </p:cNvSpPr>
          <p:nvPr>
            <p:ph type="title"/>
          </p:nvPr>
        </p:nvSpPr>
        <p:spPr>
          <a:xfrm>
            <a:off x="266700" y="423692"/>
            <a:ext cx="116586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e4s-cl: A tool to simplify the launch of MPI jobs in E4S containers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4314903" y="6095754"/>
            <a:ext cx="35621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/E4S-Project/e4s-cl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51B831F-DD54-3342-84B9-2BA1C683404B}"/>
              </a:ext>
            </a:extLst>
          </p:cNvPr>
          <p:cNvSpPr txBox="1">
            <a:spLocks/>
          </p:cNvSpPr>
          <p:nvPr/>
        </p:nvSpPr>
        <p:spPr>
          <a:xfrm>
            <a:off x="190500" y="1012750"/>
            <a:ext cx="11658600" cy="4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Century Gothic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Century Gothic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E4S containers support replacement of MPI libraries using MPICH ABI compatibility layer and Wi4MPI [CEA] for </a:t>
            </a:r>
            <a:r>
              <a:rPr lang="en-US" dirty="0" err="1"/>
              <a:t>OpenMPI</a:t>
            </a:r>
            <a:r>
              <a:rPr lang="en-US" dirty="0"/>
              <a:t> replacement. </a:t>
            </a:r>
          </a:p>
          <a:p>
            <a:r>
              <a:rPr lang="en-US" dirty="0"/>
              <a:t>Applications binaries built using E4S can be launched with Singularity using MPI library substitution for efficient inter-node communications. </a:t>
            </a:r>
          </a:p>
          <a:p>
            <a:r>
              <a:rPr lang="en-US" dirty="0"/>
              <a:t>e4s-cl is a new tool that simplifies the launch and MPI replacement.</a:t>
            </a:r>
          </a:p>
          <a:p>
            <a:pPr lvl="1"/>
            <a:r>
              <a:rPr lang="en-US" sz="1600" dirty="0"/>
              <a:t>e4s-cl </a:t>
            </a:r>
            <a:r>
              <a:rPr lang="en-US" sz="1600" dirty="0" err="1"/>
              <a:t>init</a:t>
            </a:r>
            <a:r>
              <a:rPr lang="en-US" sz="1600" dirty="0"/>
              <a:t> --backend [</a:t>
            </a:r>
            <a:r>
              <a:rPr lang="en-US" sz="1600" dirty="0" err="1"/>
              <a:t>singularity|shifter|docker</a:t>
            </a:r>
            <a:r>
              <a:rPr lang="en-US" sz="1600" dirty="0"/>
              <a:t>] --image &lt;file&gt; --source &lt;</a:t>
            </a:r>
            <a:r>
              <a:rPr lang="en-US" sz="1600" dirty="0" err="1"/>
              <a:t>startup_cmds.sh</a:t>
            </a:r>
            <a:r>
              <a:rPr lang="en-US" sz="1600" dirty="0"/>
              <a:t>&gt; </a:t>
            </a:r>
          </a:p>
          <a:p>
            <a:pPr lvl="1"/>
            <a:r>
              <a:rPr lang="en-US" sz="1600" dirty="0"/>
              <a:t>e4s-cl </a:t>
            </a:r>
            <a:r>
              <a:rPr lang="en-US" sz="1600" dirty="0" err="1"/>
              <a:t>srun</a:t>
            </a:r>
            <a:r>
              <a:rPr lang="en-US" sz="1600" dirty="0"/>
              <a:t> -n &lt;N&gt; &lt;command&gt;</a:t>
            </a:r>
            <a:endParaRPr lang="en-US" sz="2000" dirty="0"/>
          </a:p>
          <a:p>
            <a:r>
              <a:rPr lang="en-US" dirty="0"/>
              <a:t>Usage:</a:t>
            </a:r>
          </a:p>
          <a:p>
            <a:pPr marL="57150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% e4s-cl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--backend singularity --image ~/images/e4s-gpu-x86.sif --source ~/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source.sh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7150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% cat ~/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source.sh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spack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/share/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spack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/setup-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env.sh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indent="0">
              <a:spcBef>
                <a:spcPts val="0"/>
              </a:spcBef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spack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load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trilinos+cuda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7150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% e4s-cl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srun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-n 4 ./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93690F2-678C-63C0-FFB3-78A98D992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116" y="3429000"/>
            <a:ext cx="2804984" cy="93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46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>
          <a:extLst>
            <a:ext uri="{FF2B5EF4-FFF2-40B4-BE49-F238E27FC236}">
              <a16:creationId xmlns:a16="http://schemas.microsoft.com/office/drawing/2014/main" id="{8055C297-233E-1847-BB69-9B63522C2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>
            <a:extLst>
              <a:ext uri="{FF2B5EF4-FFF2-40B4-BE49-F238E27FC236}">
                <a16:creationId xmlns:a16="http://schemas.microsoft.com/office/drawing/2014/main" id="{8052673D-9CDB-97F3-9EE6-1CF587D7C3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230017"/>
            <a:ext cx="116586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E4S Tools: e4s-chain-spack.sh to customize software stack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E1F798-7AC6-18BE-D1E4-CECEB4A61AA9}"/>
              </a:ext>
            </a:extLst>
          </p:cNvPr>
          <p:cNvSpPr txBox="1"/>
          <p:nvPr/>
        </p:nvSpPr>
        <p:spPr>
          <a:xfrm>
            <a:off x="5242885" y="6294398"/>
            <a:ext cx="155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/>
            <a:r>
              <a:rPr lang="en-US" dirty="0"/>
              <a:t>https://e4s.io</a:t>
            </a:r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BC3552D-B5F8-5B6D-73D7-516D70AB8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684067"/>
            <a:ext cx="8204752" cy="54776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A5C5E1-CC1D-5358-C789-3C18F390793A}"/>
              </a:ext>
            </a:extLst>
          </p:cNvPr>
          <p:cNvSpPr txBox="1"/>
          <p:nvPr/>
        </p:nvSpPr>
        <p:spPr>
          <a:xfrm>
            <a:off x="8885583" y="1013790"/>
            <a:ext cx="3377848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Specify location of downstream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Spack installation directory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CEB8C8-A753-21B3-9474-49F6E85DE1AB}"/>
              </a:ext>
            </a:extLst>
          </p:cNvPr>
          <p:cNvSpPr txBox="1"/>
          <p:nvPr/>
        </p:nvSpPr>
        <p:spPr>
          <a:xfrm>
            <a:off x="8885583" y="2912607"/>
            <a:ext cx="310437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Source downstream Spack’s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setup-</a:t>
            </a:r>
            <a:r>
              <a:rPr lang="en-US" dirty="0" err="1">
                <a:latin typeface="+mn-lt"/>
              </a:rPr>
              <a:t>env.sh</a:t>
            </a:r>
            <a:r>
              <a:rPr lang="en-US" dirty="0">
                <a:latin typeface="+mn-lt"/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8B892-D355-ED95-18E5-057A80D1E358}"/>
              </a:ext>
            </a:extLst>
          </p:cNvPr>
          <p:cNvSpPr txBox="1"/>
          <p:nvPr/>
        </p:nvSpPr>
        <p:spPr>
          <a:xfrm>
            <a:off x="8852624" y="3503538"/>
            <a:ext cx="333937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Install a new Spack package 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in downstream Spack directory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4175C4-E038-D722-D796-4540039AD80F}"/>
              </a:ext>
            </a:extLst>
          </p:cNvPr>
          <p:cNvSpPr txBox="1"/>
          <p:nvPr/>
        </p:nvSpPr>
        <p:spPr>
          <a:xfrm>
            <a:off x="8852624" y="5573493"/>
            <a:ext cx="3147015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Load new package (</a:t>
            </a:r>
            <a:r>
              <a:rPr lang="en-US" dirty="0" err="1">
                <a:latin typeface="+mn-lt"/>
              </a:rPr>
              <a:t>valgrind</a:t>
            </a:r>
            <a:r>
              <a:rPr lang="en-US" dirty="0">
                <a:latin typeface="+mn-lt"/>
              </a:rPr>
              <a:t>)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using </a:t>
            </a:r>
            <a:r>
              <a:rPr lang="en-US" dirty="0" err="1">
                <a:latin typeface="+mn-lt"/>
              </a:rPr>
              <a:t>spack</a:t>
            </a:r>
            <a:r>
              <a:rPr lang="en-US" dirty="0">
                <a:latin typeface="+mn-lt"/>
              </a:rPr>
              <a:t> load</a:t>
            </a: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24B90FF1-0740-3A48-905A-C493A1178764}"/>
              </a:ext>
            </a:extLst>
          </p:cNvPr>
          <p:cNvSpPr/>
          <p:nvPr/>
        </p:nvSpPr>
        <p:spPr>
          <a:xfrm>
            <a:off x="1085023" y="3309730"/>
            <a:ext cx="2910508" cy="19380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0315B112-0A11-8DD8-56C2-EB68CD1AA481}"/>
              </a:ext>
            </a:extLst>
          </p:cNvPr>
          <p:cNvSpPr/>
          <p:nvPr/>
        </p:nvSpPr>
        <p:spPr>
          <a:xfrm>
            <a:off x="1094962" y="1043607"/>
            <a:ext cx="2910508" cy="11438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9A1DFE90-EB04-3822-9A35-D252B6C67F86}"/>
              </a:ext>
            </a:extLst>
          </p:cNvPr>
          <p:cNvSpPr/>
          <p:nvPr/>
        </p:nvSpPr>
        <p:spPr>
          <a:xfrm>
            <a:off x="1085023" y="5752176"/>
            <a:ext cx="1409699" cy="19380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2592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>
          <a:extLst>
            <a:ext uri="{FF2B5EF4-FFF2-40B4-BE49-F238E27FC236}">
              <a16:creationId xmlns:a16="http://schemas.microsoft.com/office/drawing/2014/main" id="{2767D727-27D6-0AB8-C68C-75EDDF8EF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>
            <a:extLst>
              <a:ext uri="{FF2B5EF4-FFF2-40B4-BE49-F238E27FC236}">
                <a16:creationId xmlns:a16="http://schemas.microsoft.com/office/drawing/2014/main" id="{DD86B970-F9B3-1CC9-C771-3D83B59AC8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230017"/>
            <a:ext cx="116586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E4S Tools: e4s-chain-spack.sh to customize software stack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F95D79-81F7-D15C-72AD-2F53B40E424C}"/>
              </a:ext>
            </a:extLst>
          </p:cNvPr>
          <p:cNvSpPr txBox="1"/>
          <p:nvPr/>
        </p:nvSpPr>
        <p:spPr>
          <a:xfrm>
            <a:off x="5242885" y="6294398"/>
            <a:ext cx="155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/>
            <a:r>
              <a:rPr lang="en-US" dirty="0"/>
              <a:t>https://e4s.io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433293-BFB7-A49A-E172-D056C2DE75C3}"/>
              </a:ext>
            </a:extLst>
          </p:cNvPr>
          <p:cNvSpPr txBox="1"/>
          <p:nvPr/>
        </p:nvSpPr>
        <p:spPr>
          <a:xfrm>
            <a:off x="8885583" y="1013790"/>
            <a:ext cx="3283912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Downstream Spack’s package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is loaded in your environment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0F99F3-0BC7-074E-485B-58256CA06E79}"/>
              </a:ext>
            </a:extLst>
          </p:cNvPr>
          <p:cNvSpPr txBox="1"/>
          <p:nvPr/>
        </p:nvSpPr>
        <p:spPr>
          <a:xfrm>
            <a:off x="8852624" y="1753301"/>
            <a:ext cx="3326552" cy="20867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e4s-chain-spack.sh helps 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customize the software stack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using upstream /</a:t>
            </a:r>
            <a:r>
              <a:rPr lang="en-US" dirty="0" err="1">
                <a:latin typeface="+mn-lt"/>
              </a:rPr>
              <a:t>spack</a:t>
            </a:r>
            <a:r>
              <a:rPr lang="en-US" dirty="0">
                <a:latin typeface="+mn-lt"/>
              </a:rPr>
              <a:t>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(read-only in the container) for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package dependencies while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installing a new package in the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downstream Spack in your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writable home directory.    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D24199D-1759-5765-F4D4-542CB2A00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684067"/>
            <a:ext cx="5978387" cy="543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2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18419-EFC8-08CD-F439-94AAF0460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D684D-B3A0-3271-317A-330BF6316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NVIDIA </a:t>
            </a:r>
            <a:r>
              <a:rPr lang="en-US" dirty="0" err="1"/>
              <a:t>BioNeMo</a:t>
            </a:r>
            <a:r>
              <a:rPr lang="en-US" baseline="30000" dirty="0" err="1"/>
              <a:t>TM</a:t>
            </a:r>
            <a:r>
              <a:rPr lang="en-US" dirty="0"/>
              <a:t> on NVIDIA Grace-Blackwell architecture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392249-DDDB-EF0F-3314-35DA02ABA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55" y="674079"/>
            <a:ext cx="10380055" cy="586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755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D1C11-372F-D252-CCE4-A3F62A228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D73FE-DA0F-EE5F-1DF0-F860F4DA2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NVIDIA Grace-Blackwell CUDA 120 Rocky Linux 9.6 image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281721-0E28-152E-C2A4-D93B75494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27" y="895142"/>
            <a:ext cx="10958146" cy="527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76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732CB-8FA5-086E-2896-033888C89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B9BAF-2680-87FC-0624-C74F94D5D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NVIDIA x86_64-Blackwell (CUDA 120) Rocky Linux 9.6 image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45409A-6720-EA57-6AE3-49EE266A8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52" y="728223"/>
            <a:ext cx="10961496" cy="54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1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B83DC-39BC-5EC8-FA41-E08AEBCB2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86A2-5DE6-DFAC-11EF-3F037C131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Spack Integration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452EA0-EFA0-8EB4-3ADF-9ED2F02D1761}"/>
              </a:ext>
            </a:extLst>
          </p:cNvPr>
          <p:cNvSpPr txBox="1">
            <a:spLocks/>
          </p:cNvSpPr>
          <p:nvPr/>
        </p:nvSpPr>
        <p:spPr>
          <a:xfrm>
            <a:off x="190500" y="1012750"/>
            <a:ext cx="11658600" cy="4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Century Gothic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Century Gothic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E4S is a curated, Spack based distribution of HPC-AI software. </a:t>
            </a:r>
          </a:p>
          <a:p>
            <a:r>
              <a:rPr lang="en-US" dirty="0"/>
              <a:t>Major Changes in Spack 1.0.2</a:t>
            </a:r>
          </a:p>
          <a:p>
            <a:pPr lvl="1"/>
            <a:r>
              <a:rPr lang="en-US" dirty="0"/>
              <a:t>Compilers as First-Class Dependencies: Compilers are now treated as proper dependencies in the concretization process, leading to clearer and more reproducible environments.</a:t>
            </a:r>
          </a:p>
          <a:p>
            <a:pPr lvl="1"/>
            <a:r>
              <a:rPr lang="en-US" dirty="0"/>
              <a:t>Stable Package API: Spack 1.0 introduces a stable API for package development, improving long-term maintainability and easing contributions.</a:t>
            </a:r>
          </a:p>
          <a:p>
            <a:pPr lvl="1"/>
            <a:r>
              <a:rPr lang="en-US" dirty="0"/>
              <a:t>Concurrent Builds: Builds can now run concurrently, leveraging parallel jobs and increasing throughput on multi-core machines.</a:t>
            </a:r>
          </a:p>
          <a:p>
            <a:pPr lvl="1"/>
            <a:r>
              <a:rPr lang="en-US" dirty="0"/>
              <a:t>Updated Install Tree Layout: The default install tree format is revamped for better organization and reproducibility.</a:t>
            </a:r>
          </a:p>
          <a:p>
            <a:pPr lvl="1"/>
            <a:r>
              <a:rPr lang="en-US" dirty="0"/>
              <a:t>Content-Addressed Build Caches: Binary caches now use content-based addressing, improving the reliability and provenance of shared binaries.</a:t>
            </a:r>
          </a:p>
          <a:p>
            <a:pPr lvl="1"/>
            <a:r>
              <a:rPr lang="en-US" dirty="0"/>
              <a:t>Improved Git Provenance: Enhanced mirroring and fetching mechanisms for package sources and dependencies.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 descr="spack-logo.pdf">
            <a:extLst>
              <a:ext uri="{FF2B5EF4-FFF2-40B4-BE49-F238E27FC236}">
                <a16:creationId xmlns:a16="http://schemas.microsoft.com/office/drawing/2014/main" id="{22AFBFD9-CDF7-C311-CE94-DFDCA232D3C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06161" y="230018"/>
            <a:ext cx="1695339" cy="169095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0E253A-D4D0-4905-401F-C4322DAB8A97}"/>
              </a:ext>
            </a:extLst>
          </p:cNvPr>
          <p:cNvGrpSpPr/>
          <p:nvPr/>
        </p:nvGrpSpPr>
        <p:grpSpPr>
          <a:xfrm>
            <a:off x="2578330" y="5762115"/>
            <a:ext cx="5259891" cy="643467"/>
            <a:chOff x="6932110" y="4896759"/>
            <a:chExt cx="5259891" cy="64346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E9794FC-D81D-75E5-5FFF-EE8DAE9981EC}"/>
                </a:ext>
              </a:extLst>
            </p:cNvPr>
            <p:cNvSpPr txBox="1"/>
            <p:nvPr/>
          </p:nvSpPr>
          <p:spPr>
            <a:xfrm>
              <a:off x="7512244" y="4967110"/>
              <a:ext cx="4679757" cy="50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667" b="1" dirty="0" err="1">
                  <a:solidFill>
                    <a:prstClr val="black"/>
                  </a:solidFill>
                  <a:latin typeface="Calibri"/>
                  <a:cs typeface="Calibri"/>
                </a:rPr>
                <a:t>github.com</a:t>
              </a:r>
              <a:r>
                <a:rPr lang="en-US" sz="2667" b="1" dirty="0">
                  <a:solidFill>
                    <a:prstClr val="black"/>
                  </a:solidFill>
                  <a:latin typeface="Calibri"/>
                  <a:cs typeface="Calibri"/>
                </a:rPr>
                <a:t>/</a:t>
              </a:r>
              <a:r>
                <a:rPr lang="en-US" sz="2667" b="1" dirty="0" err="1">
                  <a:solidFill>
                    <a:prstClr val="black"/>
                  </a:solidFill>
                  <a:latin typeface="Calibri"/>
                  <a:cs typeface="Calibri"/>
                </a:rPr>
                <a:t>spack</a:t>
              </a:r>
              <a:r>
                <a:rPr lang="en-US" sz="2667" b="1" dirty="0">
                  <a:solidFill>
                    <a:prstClr val="black"/>
                  </a:solidFill>
                  <a:latin typeface="Calibri"/>
                  <a:cs typeface="Calibri"/>
                </a:rPr>
                <a:t>/</a:t>
              </a:r>
              <a:r>
                <a:rPr lang="en-US" sz="2667" b="1" dirty="0" err="1">
                  <a:solidFill>
                    <a:prstClr val="black"/>
                  </a:solidFill>
                  <a:latin typeface="Calibri"/>
                  <a:cs typeface="Calibri"/>
                </a:rPr>
                <a:t>spack</a:t>
              </a:r>
              <a:endParaRPr lang="en-US" sz="2667" b="1" dirty="0">
                <a:solidFill>
                  <a:prstClr val="black"/>
                </a:solidFill>
                <a:latin typeface="Calibri"/>
                <a:cs typeface="Calibri"/>
              </a:endParaRPr>
            </a:p>
          </p:txBody>
        </p:sp>
        <p:pic>
          <p:nvPicPr>
            <p:cNvPr id="7" name="Picture 6" descr="gh-logo.pdf">
              <a:extLst>
                <a:ext uri="{FF2B5EF4-FFF2-40B4-BE49-F238E27FC236}">
                  <a16:creationId xmlns:a16="http://schemas.microsoft.com/office/drawing/2014/main" id="{26B4B3E8-31ED-D439-03C5-630F8F755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32110" y="4896759"/>
              <a:ext cx="626533" cy="643467"/>
            </a:xfrm>
            <a:prstGeom prst="rect">
              <a:avLst/>
            </a:prstGeom>
          </p:spPr>
        </p:pic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FBC42BBE-5987-1927-D0A1-8AA42D266C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3703" y="5622850"/>
            <a:ext cx="2715197" cy="7855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B0EC26-CED3-4421-DBC5-EA91A472723A}"/>
              </a:ext>
            </a:extLst>
          </p:cNvPr>
          <p:cNvSpPr txBox="1"/>
          <p:nvPr/>
        </p:nvSpPr>
        <p:spPr>
          <a:xfrm>
            <a:off x="4239402" y="5461650"/>
            <a:ext cx="18565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cs typeface="+mn-cs"/>
              </a:rPr>
              <a:t>Visit </a:t>
            </a:r>
            <a:r>
              <a:rPr lang="en-US" sz="2400" b="1" dirty="0" err="1">
                <a:solidFill>
                  <a:prstClr val="black"/>
                </a:solidFill>
                <a:latin typeface="Calibri"/>
                <a:cs typeface="+mn-cs"/>
              </a:rPr>
              <a:t>spack.io</a:t>
            </a:r>
            <a:endParaRPr lang="en-US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6837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AF123-DC40-BD2C-14F7-B8BA16329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97D6-81BD-D1CB-120D-97E68A561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NVIDIA x86_64-Blackwell (CUDA 120) Rocky Linux 9.6 image 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53AEAEE-110F-54EF-7266-5D88E1237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59" y="1450072"/>
            <a:ext cx="10911482" cy="4610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5252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FA208-0269-E3B7-4073-999041C3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9777-F3CF-3709-7C04-5FC680B27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NVIDIA Blackwell x86_64 Rocky Linux 9.6 Python Packages</a:t>
            </a:r>
          </a:p>
        </p:txBody>
      </p:sp>
      <p:pic>
        <p:nvPicPr>
          <p:cNvPr id="4" name="Picture 3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5F9B0203-B231-066D-A5A3-02DF5ADDA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806645"/>
            <a:ext cx="11769310" cy="453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914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14ABF-FB91-9999-A3F1-0E30FA99C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DC550-F264-2422-3B23-32F25D6B3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NVIDIA Blackwell x86_64 Rocky Linux 9.6 Python Packages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413892A-D516-1A85-2663-D4D5847C7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869" y="738554"/>
            <a:ext cx="5282262" cy="597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778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671A0-DCC3-7BB4-E01D-20CD06A09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F9388-5B53-D525-9204-2E4C056FE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NVIDIA Grace-Hopper (CUDA 90) Ubuntu 24.04 LTS image</a:t>
            </a:r>
          </a:p>
        </p:txBody>
      </p:sp>
      <p:pic>
        <p:nvPicPr>
          <p:cNvPr id="4" name="Picture 3" descr="A computer screen shot of a computer code&#10;&#10;AI-generated content may be incorrect.">
            <a:extLst>
              <a:ext uri="{FF2B5EF4-FFF2-40B4-BE49-F238E27FC236}">
                <a16:creationId xmlns:a16="http://schemas.microsoft.com/office/drawing/2014/main" id="{943BD939-C795-9225-6CB5-F381FA26D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684127"/>
            <a:ext cx="8110604" cy="594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559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1B3B9-752B-9751-4E8C-1095EA05F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CAF2-795D-7E34-5EC6-1CC031BAA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Rocky Linux 9.6 x86_64 CPU image</a:t>
            </a:r>
          </a:p>
        </p:txBody>
      </p:sp>
      <p:pic>
        <p:nvPicPr>
          <p:cNvPr id="4" name="Picture 3" descr="A computer screen shot of a computer code&#10;&#10;AI-generated content may be incorrect.">
            <a:extLst>
              <a:ext uri="{FF2B5EF4-FFF2-40B4-BE49-F238E27FC236}">
                <a16:creationId xmlns:a16="http://schemas.microsoft.com/office/drawing/2014/main" id="{D990D0A2-2FDA-C3E8-DECB-5CBF303EC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38" y="708836"/>
            <a:ext cx="11289323" cy="544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571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F9D54-4863-8412-EA0A-766788963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8FF5E-83D7-B40C-966B-9EE9809D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Rocky Linux 9.6 x86_64 CPU image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55654AE-2A0F-88D2-7D17-63D14F2BC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37" y="929837"/>
            <a:ext cx="11478526" cy="343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2103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D5AE5-F54D-3942-6241-3C06AA2F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9CEBA-EFA5-BF2B-B6E3-9674BD9EE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Intel </a:t>
            </a:r>
            <a:r>
              <a:rPr lang="en-US" dirty="0" err="1"/>
              <a:t>oneAPI</a:t>
            </a:r>
            <a:r>
              <a:rPr lang="en-US" dirty="0"/>
              <a:t> Ubuntu 24.04 LTS CPU/GPU image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1E84649-1D07-D1A4-FE13-1DE2749C4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757" y="809992"/>
            <a:ext cx="9352085" cy="547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7017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402BD-B155-1285-A9D4-F3CC05EE0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BD8B1-DFB3-30AC-B18A-194F4E462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IBM ppc64le Power image with GPU</a:t>
            </a:r>
          </a:p>
        </p:txBody>
      </p:sp>
      <p:pic>
        <p:nvPicPr>
          <p:cNvPr id="4" name="Picture 3" descr="A computer screen shot of a computer screen&#10;&#10;AI-generated content may be incorrect.">
            <a:extLst>
              <a:ext uri="{FF2B5EF4-FFF2-40B4-BE49-F238E27FC236}">
                <a16:creationId xmlns:a16="http://schemas.microsoft.com/office/drawing/2014/main" id="{947A7B75-5832-8EFD-E4C0-E8785D6A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272" y="798656"/>
            <a:ext cx="9091456" cy="593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485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4C226-0ACE-2E37-84D6-71EE81619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5AF77-BAEB-99CA-1D59-C75CE235F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AMD MI300A GPU support with </a:t>
            </a:r>
            <a:r>
              <a:rPr lang="en-US" dirty="0" err="1"/>
              <a:t>ROCm</a:t>
            </a:r>
            <a:r>
              <a:rPr lang="en-US" dirty="0"/>
              <a:t> 6.4.3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71AC33-6F10-6BFC-E237-CE18145E8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72" y="760418"/>
            <a:ext cx="9373856" cy="586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672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19DF0-59F9-D9BC-F13C-A7720246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BCD46-9117-37C0-E30B-1ADDF8468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Visualization Tools: </a:t>
            </a:r>
            <a:r>
              <a:rPr lang="en-US" dirty="0" err="1"/>
              <a:t>ParaView</a:t>
            </a:r>
            <a:endParaRPr lang="en-US" dirty="0"/>
          </a:p>
        </p:txBody>
      </p:sp>
      <p:pic>
        <p:nvPicPr>
          <p:cNvPr id="5" name="Picture 4" descr="A computer screen shot of a computer program&#10;&#10;AI-generated content may be incorrect.">
            <a:extLst>
              <a:ext uri="{FF2B5EF4-FFF2-40B4-BE49-F238E27FC236}">
                <a16:creationId xmlns:a16="http://schemas.microsoft.com/office/drawing/2014/main" id="{7F968C47-5347-6D53-EF78-89FD352AF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520" y="745298"/>
            <a:ext cx="9362960" cy="536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1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"/>
          <p:cNvSpPr/>
          <p:nvPr/>
        </p:nvSpPr>
        <p:spPr>
          <a:xfrm>
            <a:off x="99448" y="695271"/>
            <a:ext cx="764476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F6635"/>
                </a:solidFill>
                <a:latin typeface="Arial"/>
                <a:ea typeface="Arial"/>
                <a:cs typeface="Arial"/>
                <a:sym typeface="Arial"/>
              </a:rPr>
              <a:t>About E4S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"/>
          <p:cNvSpPr txBox="1">
            <a:spLocks noGrp="1"/>
          </p:cNvSpPr>
          <p:nvPr>
            <p:ph type="title"/>
          </p:nvPr>
        </p:nvSpPr>
        <p:spPr>
          <a:xfrm>
            <a:off x="0" y="0"/>
            <a:ext cx="11974592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F6636"/>
              </a:buClr>
              <a:buSzPts val="1400"/>
              <a:buFont typeface="Calibri"/>
              <a:buNone/>
            </a:pPr>
            <a:r>
              <a:rPr lang="en-US" sz="2800" dirty="0">
                <a:latin typeface="Calibri"/>
                <a:ea typeface="Calibri"/>
                <a:cs typeface="Calibri"/>
                <a:sym typeface="Calibri"/>
              </a:rPr>
              <a:t>E4S: Extreme-scale Scientific Software Stack</a:t>
            </a:r>
            <a:endParaRPr dirty="0"/>
          </a:p>
        </p:txBody>
      </p:sp>
      <p:pic>
        <p:nvPicPr>
          <p:cNvPr id="392" name="Google Shape;392;p3" descr="Lawrence Livermore National Laborator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29143" y="6545638"/>
            <a:ext cx="502562" cy="99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" descr="Sandia National Laboratorie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23428" y="6452616"/>
            <a:ext cx="505345" cy="201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" descr="Argonne National Laboratory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65422" y="6501797"/>
            <a:ext cx="643459" cy="183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" descr="Oak Ridge National Laboratory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22584" y="6495893"/>
            <a:ext cx="582497" cy="18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" descr="Los Alamos National Laboratory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03416" y="6518790"/>
            <a:ext cx="775760" cy="156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" descr="Kitwar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70879" y="6545638"/>
            <a:ext cx="466218" cy="102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" descr="Lawrence Livermore National Laborator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56136" y="10743151"/>
            <a:ext cx="231045" cy="45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479718" y="6493007"/>
            <a:ext cx="413527" cy="177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353053" y="6408940"/>
            <a:ext cx="670450" cy="261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" descr="BerkeleyLabLogo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094395" y="6433949"/>
            <a:ext cx="411132" cy="311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621491" y="6509838"/>
            <a:ext cx="695228" cy="174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82224" y="6524372"/>
            <a:ext cx="503577" cy="1450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5C14A0-4B4B-DE56-2352-8323E2538A0E}"/>
              </a:ext>
            </a:extLst>
          </p:cNvPr>
          <p:cNvSpPr txBox="1"/>
          <p:nvPr/>
        </p:nvSpPr>
        <p:spPr>
          <a:xfrm>
            <a:off x="217408" y="152453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Google Shape;510;p7">
            <a:extLst>
              <a:ext uri="{FF2B5EF4-FFF2-40B4-BE49-F238E27FC236}">
                <a16:creationId xmlns:a16="http://schemas.microsoft.com/office/drawing/2014/main" id="{6D98274F-BCF7-0EEA-869C-12F3858987EF}"/>
              </a:ext>
            </a:extLst>
          </p:cNvPr>
          <p:cNvSpPr/>
          <p:nvPr/>
        </p:nvSpPr>
        <p:spPr>
          <a:xfrm>
            <a:off x="-1" y="1157052"/>
            <a:ext cx="12294705" cy="5145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E4S is an </a:t>
            </a:r>
            <a:r>
              <a:rPr lang="en-U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ecosystem for science</a:t>
            </a: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a community effort to provide open-source software packages for developing, deploying and running scientific applications on HPC platforms.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E4S has built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a comprehensive, coherent software stack that enables application developers to productively develop highly parallel applications that effectively target diverse exascale architectures. 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 provides a curated, Spack based software distribution of 125+ HPC (TAU, </a:t>
            </a:r>
            <a:r>
              <a:rPr lang="en-US" sz="1600" dirty="0" err="1"/>
              <a:t>Trilinos</a:t>
            </a:r>
            <a:r>
              <a:rPr lang="en-US" sz="1600" dirty="0"/>
              <a:t>, </a:t>
            </a:r>
            <a:r>
              <a:rPr lang="en-US" sz="1600" dirty="0" err="1"/>
              <a:t>PETSc,OpenFOAM</a:t>
            </a:r>
            <a:r>
              <a:rPr lang="en-US" sz="1600" dirty="0"/>
              <a:t>, </a:t>
            </a:r>
            <a:r>
              <a:rPr lang="en-US" sz="1600" dirty="0" err="1"/>
              <a:t>Gromacs</a:t>
            </a:r>
            <a:r>
              <a:rPr lang="en-US" sz="1600" dirty="0"/>
              <a:t>, Nek5000, LAMMPS), EDA (e.g., </a:t>
            </a:r>
            <a:r>
              <a:rPr lang="en-US" sz="1600" dirty="0" err="1"/>
              <a:t>Xyce</a:t>
            </a:r>
            <a:r>
              <a:rPr lang="en-US" sz="1600" dirty="0"/>
              <a:t>), and AI/ML packages (e.g., Google ADK, NVIDIA </a:t>
            </a:r>
            <a:r>
              <a:rPr lang="en-US" sz="1600" dirty="0" err="1"/>
              <a:t>NeMo</a:t>
            </a:r>
            <a:r>
              <a:rPr lang="en-US" sz="1600" baseline="30000" dirty="0" err="1"/>
              <a:t>TM</a:t>
            </a:r>
            <a:r>
              <a:rPr lang="en-US" sz="1600" dirty="0"/>
              <a:t>, NVIDIA </a:t>
            </a:r>
            <a:r>
              <a:rPr lang="en-US" sz="1600" dirty="0" err="1"/>
              <a:t>BioNeMo</a:t>
            </a:r>
            <a:r>
              <a:rPr lang="en-US" sz="1600" baseline="30000" dirty="0" err="1"/>
              <a:t>TM</a:t>
            </a:r>
            <a:r>
              <a:rPr lang="en-US" sz="1600" dirty="0"/>
              <a:t>, </a:t>
            </a:r>
            <a:r>
              <a:rPr lang="en-US" sz="1600" dirty="0" err="1"/>
              <a:t>Vllm</a:t>
            </a:r>
            <a:r>
              <a:rPr lang="en-US" sz="1600" dirty="0"/>
              <a:t>, </a:t>
            </a:r>
            <a:r>
              <a:rPr lang="en-US" sz="1600" dirty="0" err="1"/>
              <a:t>HuggingFace</a:t>
            </a:r>
            <a:r>
              <a:rPr lang="en-US" sz="1600" dirty="0"/>
              <a:t> CLI, TensorFlow, </a:t>
            </a:r>
            <a:r>
              <a:rPr lang="en-US" sz="1600" dirty="0" err="1"/>
              <a:t>PyTorch</a:t>
            </a:r>
            <a:r>
              <a:rPr lang="en-US" sz="1600" dirty="0"/>
              <a:t>, OpenCV, </a:t>
            </a:r>
            <a:r>
              <a:rPr lang="en-US" sz="1600" dirty="0" err="1"/>
              <a:t>TorchBraid</a:t>
            </a:r>
            <a:r>
              <a:rPr lang="en-US" sz="1600" dirty="0"/>
              <a:t>, Scikit-Learn, Pandas, JAX, LBANN optimized for GPUs where available).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Base images and full featured containers (with GPU support) and DOE LLVM containers.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Commercial support for E4S through </a:t>
            </a:r>
            <a:r>
              <a:rPr lang="en-US" sz="1600" dirty="0" err="1"/>
              <a:t>ParaTools</a:t>
            </a:r>
            <a:r>
              <a:rPr lang="en-US" sz="1600" dirty="0"/>
              <a:t>, Inc. for installation, maintaining an issue tracker, and ECP AD engagement.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 for clouds: Adaptive Computing’s Heidi with </a:t>
            </a:r>
            <a:r>
              <a:rPr lang="en-US" sz="1600" dirty="0" err="1"/>
              <a:t>ParaTools</a:t>
            </a:r>
            <a:r>
              <a:rPr lang="en-US" sz="1600" dirty="0"/>
              <a:t> Pro for E4S</a:t>
            </a:r>
            <a:r>
              <a:rPr lang="en-US" sz="1600" baseline="30000" dirty="0"/>
              <a:t>TM</a:t>
            </a:r>
            <a:r>
              <a:rPr lang="en-US" sz="1600" dirty="0"/>
              <a:t> image for </a:t>
            </a:r>
            <a:r>
              <a:rPr lang="en-US" sz="1600" b="1" dirty="0"/>
              <a:t>AWS, GCP, IBM Cloud, Azure, OCI.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With E4S Spack binary build caches, E4S supports both bare-metal and containerized deployment for GPU based platforms.</a:t>
            </a:r>
          </a:p>
          <a:p>
            <a:pPr marL="971550" lvl="1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x86_64, ppc64le (IBM Power 10), aarch64 (ARM64) with support for CPUs and GPUs from NVIDIA, AMD, and Intel</a:t>
            </a:r>
          </a:p>
          <a:p>
            <a:pPr marL="971550" lvl="2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Container images on </a:t>
            </a:r>
            <a:r>
              <a:rPr lang="en-US" sz="1600" dirty="0" err="1"/>
              <a:t>DockerHub</a:t>
            </a:r>
            <a:r>
              <a:rPr lang="en-US" sz="1600" dirty="0"/>
              <a:t> and E4S website of pre-built binaries of ECP ST products.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e4s-chain-spack.sh to chain two Spack instances allows us to install new packages in home directory and use other tools.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e4s-cl container launch tool allows binary distribution of applications by swapping MPI in the containerized app w/ system MPI. 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e4s-alc is an à la carte tool to customize container images by adding system and Spack packages to an existing image.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r>
              <a:rPr lang="en-US" sz="1600" dirty="0"/>
              <a:t>E4S 25.11 released on November 14, 2025: </a:t>
            </a:r>
            <a:r>
              <a:rPr lang="en-US" sz="1600" dirty="0">
                <a:hlinkClick r:id="rId14"/>
              </a:rPr>
              <a:t>https://e4s.io/talks/E4S_25.11.pdf</a:t>
            </a:r>
            <a:r>
              <a:rPr lang="en-US" sz="1600" dirty="0"/>
              <a:t>  </a:t>
            </a:r>
          </a:p>
          <a:p>
            <a:pPr marL="514350" indent="-285750">
              <a:lnSpc>
                <a:spcPct val="120000"/>
              </a:lnSpc>
              <a:buSzPts val="18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Google Shape;359;p1">
            <a:extLst>
              <a:ext uri="{FF2B5EF4-FFF2-40B4-BE49-F238E27FC236}">
                <a16:creationId xmlns:a16="http://schemas.microsoft.com/office/drawing/2014/main" id="{459B053C-C6A7-29C7-0499-6DE2D0EB3128}"/>
              </a:ext>
            </a:extLst>
          </p:cNvPr>
          <p:cNvGrpSpPr/>
          <p:nvPr/>
        </p:nvGrpSpPr>
        <p:grpSpPr>
          <a:xfrm>
            <a:off x="10621119" y="255391"/>
            <a:ext cx="979936" cy="751437"/>
            <a:chOff x="40066567" y="11145834"/>
            <a:chExt cx="4181059" cy="3206133"/>
          </a:xfrm>
        </p:grpSpPr>
        <p:sp>
          <p:nvSpPr>
            <p:cNvPr id="5" name="Google Shape;360;p1">
              <a:extLst>
                <a:ext uri="{FF2B5EF4-FFF2-40B4-BE49-F238E27FC236}">
                  <a16:creationId xmlns:a16="http://schemas.microsoft.com/office/drawing/2014/main" id="{7C7743E7-70DC-F2E8-0E22-B96932E5631C}"/>
                </a:ext>
              </a:extLst>
            </p:cNvPr>
            <p:cNvSpPr txBox="1"/>
            <p:nvPr/>
          </p:nvSpPr>
          <p:spPr>
            <a:xfrm>
              <a:off x="40360651" y="13291273"/>
              <a:ext cx="3886975" cy="8525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1425" tIns="21425" rIns="21425" bIns="2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0" i="1" u="sng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https://e4s.io</a:t>
              </a:r>
              <a:r>
                <a:rPr lang="en-US" sz="1050" b="0" i="1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105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361;p1">
              <a:extLst>
                <a:ext uri="{FF2B5EF4-FFF2-40B4-BE49-F238E27FC236}">
                  <a16:creationId xmlns:a16="http://schemas.microsoft.com/office/drawing/2014/main" id="{6369ADBB-9AFB-FAD3-5937-5E7891F64F69}"/>
                </a:ext>
              </a:extLst>
            </p:cNvPr>
            <p:cNvSpPr/>
            <p:nvPr/>
          </p:nvSpPr>
          <p:spPr>
            <a:xfrm>
              <a:off x="40066567" y="11145834"/>
              <a:ext cx="3886975" cy="3206133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B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8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" name="Google Shape;362;p1" descr="A qr code on a white background&#10;&#10;Description automatically generated">
              <a:extLst>
                <a:ext uri="{FF2B5EF4-FFF2-40B4-BE49-F238E27FC236}">
                  <a16:creationId xmlns:a16="http://schemas.microsoft.com/office/drawing/2014/main" id="{CB3BEB9D-D131-5274-707A-6CD01B6A9D10}"/>
                </a:ext>
              </a:extLst>
            </p:cNvPr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41112270" y="11302191"/>
              <a:ext cx="1905000" cy="1905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67A57-207A-5036-B9E2-3CC01AF68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BC33-90D8-7E29-C35C-358150B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Marimo Reactive Notebooks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D33531B-D2E6-65E0-E96F-614F3372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96" y="706046"/>
            <a:ext cx="8503408" cy="59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911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BF2D9-9834-D901-0F4E-AC22A1340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5AE0A-95A5-442F-AE04-ABF629FDD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</a:t>
            </a:r>
            <a:r>
              <a:rPr lang="en-US" dirty="0" err="1"/>
              <a:t>VisIt</a:t>
            </a:r>
            <a:endParaRPr lang="en-US" dirty="0"/>
          </a:p>
        </p:txBody>
      </p:sp>
      <p:pic>
        <p:nvPicPr>
          <p:cNvPr id="4" name="Picture 3" descr="A computer screen shot of a computer screen&#10;&#10;AI-generated content may be incorrect.">
            <a:extLst>
              <a:ext uri="{FF2B5EF4-FFF2-40B4-BE49-F238E27FC236}">
                <a16:creationId xmlns:a16="http://schemas.microsoft.com/office/drawing/2014/main" id="{B1DE256F-646F-58A5-01AA-09D331AF4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024" y="706159"/>
            <a:ext cx="9277952" cy="560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7675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33369-D99F-BE73-68B9-F584334F7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B3D-1E7E-E44B-F18E-992A75CA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E4S: VS Codium Integrated Development Environment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5B276A-D731-06D2-AE10-77A14D626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901" y="728195"/>
            <a:ext cx="6796198" cy="601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30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84CF5-0510-4ED5-7A0D-5047A7735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EDF59-C822-7467-14EE-47F326930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 err="1"/>
              <a:t>ParaTools</a:t>
            </a:r>
            <a:r>
              <a:rPr lang="en-US" dirty="0"/>
              <a:t> Pro for E4S</a:t>
            </a:r>
            <a:r>
              <a:rPr lang="en-US" baseline="30000" dirty="0"/>
              <a:t>TM</a:t>
            </a:r>
            <a:r>
              <a:rPr lang="en-US" dirty="0"/>
              <a:t>: NVIDIA </a:t>
            </a:r>
            <a:r>
              <a:rPr lang="en-US" dirty="0" err="1"/>
              <a:t>BioNeMo</a:t>
            </a:r>
            <a:r>
              <a:rPr lang="en-US" baseline="30000" dirty="0" err="1"/>
              <a:t>TM</a:t>
            </a:r>
            <a:r>
              <a:rPr lang="en-US" dirty="0"/>
              <a:t> on IBM Cloud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CA3CFB-B236-A55E-A46B-87AA41D85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154" y="726096"/>
            <a:ext cx="9623692" cy="540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596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67F67-AFC6-B1EB-DF00-D0E3492B0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9FEF-8D33-3062-27B4-4C8D7915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 err="1"/>
              <a:t>ParaTools</a:t>
            </a:r>
            <a:r>
              <a:rPr lang="en-US" dirty="0"/>
              <a:t> Pro for E4S</a:t>
            </a:r>
            <a:r>
              <a:rPr lang="en-US" baseline="30000" dirty="0"/>
              <a:t>TM</a:t>
            </a:r>
            <a:r>
              <a:rPr lang="en-US" dirty="0"/>
              <a:t>: HPC-AI Software Ecosystem on Clouds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540A047-C807-AD2B-086F-22F3495F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965" y="800095"/>
            <a:ext cx="9574070" cy="551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72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7796E-0788-EC0C-3380-C61718A85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8854D-050E-20E1-8AE7-0614C293F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92" y="308880"/>
            <a:ext cx="11375435" cy="589280"/>
          </a:xfrm>
        </p:spPr>
        <p:txBody>
          <a:bodyPr/>
          <a:lstStyle/>
          <a:p>
            <a:r>
              <a:rPr lang="en-US" sz="3600" b="1" dirty="0"/>
              <a:t>Acknowledgment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00035-249C-A650-9F7F-E14252C5E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856" y="1076960"/>
            <a:ext cx="11372771" cy="506984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i="1" dirty="0">
                <a:effectLst/>
                <a:latin typeface="Helvetica Neue" panose="02000503000000020004" pitchFamily="2" charset="0"/>
              </a:rPr>
              <a:t>This material is based upon work supported by the U.S. Department of Energy, Office of Science, Office of Advanced Scientific Computing Research, Next-Generation Scientific Software Technologies program, under contract numbers </a:t>
            </a:r>
            <a:r>
              <a:rPr lang="en-US" i="1" dirty="0">
                <a:latin typeface="Helvetica Neue" panose="02000503000000020004" pitchFamily="2" charset="0"/>
              </a:rPr>
              <a:t>DE-AC02-AC05-00OR22725 and </a:t>
            </a:r>
            <a:br>
              <a:rPr lang="en-US" i="1" dirty="0">
                <a:latin typeface="Helvetica Neue" panose="02000503000000020004" pitchFamily="2" charset="0"/>
              </a:rPr>
            </a:br>
            <a:r>
              <a:rPr lang="en-US" i="1" dirty="0">
                <a:latin typeface="Helvetica Neue" panose="02000503000000020004" pitchFamily="2" charset="0"/>
              </a:rPr>
              <a:t>DOE SBIR </a:t>
            </a: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DE-SC0022502</a:t>
            </a:r>
            <a:r>
              <a:rPr lang="en-US" i="1" dirty="0">
                <a:effectLst/>
                <a:latin typeface="Helvetica Neue" panose="02000503000000020004" pitchFamily="2" charset="0"/>
              </a:rPr>
              <a:t>.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b="1" dirty="0">
                <a:hlinkClick r:id="rId2"/>
              </a:rPr>
              <a:t>https://science.osti.gov/ascr</a:t>
            </a:r>
            <a:endParaRPr lang="en-US" b="1" dirty="0"/>
          </a:p>
          <a:p>
            <a:r>
              <a:rPr lang="en-US" b="1" dirty="0">
                <a:hlinkClick r:id="rId3"/>
              </a:rPr>
              <a:t>https://pesoproject.org</a:t>
            </a:r>
            <a:r>
              <a:rPr lang="en-US" b="1" dirty="0"/>
              <a:t> </a:t>
            </a:r>
          </a:p>
          <a:p>
            <a:r>
              <a:rPr lang="en-US" b="1" dirty="0">
                <a:hlinkClick r:id="rId4"/>
              </a:rPr>
              <a:t>https://ascr-step.org</a:t>
            </a:r>
            <a:r>
              <a:rPr lang="en-US" b="1" dirty="0"/>
              <a:t> </a:t>
            </a:r>
          </a:p>
          <a:p>
            <a:r>
              <a:rPr lang="en-US" b="1" dirty="0">
                <a:hlinkClick r:id="rId5"/>
              </a:rPr>
              <a:t>https://hpsf.io</a:t>
            </a:r>
            <a:r>
              <a:rPr lang="en-US" b="1" dirty="0"/>
              <a:t> </a:t>
            </a:r>
          </a:p>
          <a:p>
            <a:r>
              <a:rPr lang="en-US" b="1" dirty="0">
                <a:hlinkClick r:id="rId6"/>
              </a:rPr>
              <a:t>https://www.energy.gov/technologytransitions/sbirsttr</a:t>
            </a:r>
            <a:r>
              <a:rPr lang="en-US" b="1" dirty="0"/>
              <a:t> </a:t>
            </a:r>
          </a:p>
          <a:p>
            <a:endParaRPr lang="en-US" dirty="0"/>
          </a:p>
        </p:txBody>
      </p:sp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44F3337-5895-78A0-5DFF-FF3AA077C9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173" y="2921342"/>
            <a:ext cx="6081750" cy="101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300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A2DC1-A36D-B84B-A862-995F56E6A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92" y="308880"/>
            <a:ext cx="11375435" cy="589280"/>
          </a:xfrm>
        </p:spPr>
        <p:txBody>
          <a:bodyPr/>
          <a:lstStyle/>
          <a:p>
            <a:r>
              <a:rPr lang="en-US" sz="3600" b="1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B73CA-1FA6-EF4E-95EF-69A4C7FE5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856" y="1076960"/>
            <a:ext cx="11372771" cy="5069840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(17-SC-20-SC), a joint project of the U.S. Department of Energy’s Office of Science and National Nuclear Security Administration, responsible for delivering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and hardware technology, to support the nation’s </a:t>
            </a:r>
            <a:r>
              <a:rPr lang="en-US" i="1" dirty="0" err="1"/>
              <a:t>exascale</a:t>
            </a:r>
            <a:r>
              <a:rPr lang="en-US" i="1" dirty="0"/>
              <a:t> computing imperative. 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Thank you </a:t>
            </a:r>
            <a:r>
              <a:rPr lang="en-US" dirty="0"/>
              <a:t>to all collaborators in the ECP and broader computational science communities. The work discussed in this presentation represents creative contributions of many people who are passionately working toward next-generation computational science. </a:t>
            </a:r>
          </a:p>
          <a:p>
            <a:endParaRPr lang="en-US" dirty="0"/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CAFD569-B407-824D-B2A1-43D06BFC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999" y="2605346"/>
            <a:ext cx="4432301" cy="20348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06EEEE5-2AE4-934F-B6DE-E1ABAE520018}"/>
              </a:ext>
            </a:extLst>
          </p:cNvPr>
          <p:cNvSpPr/>
          <p:nvPr/>
        </p:nvSpPr>
        <p:spPr>
          <a:xfrm>
            <a:off x="7734300" y="506000"/>
            <a:ext cx="3715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www.exascaleproject.org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440773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5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652" b="4652"/>
          <a:stretch/>
        </p:blipFill>
        <p:spPr>
          <a:xfrm>
            <a:off x="0" y="0"/>
            <a:ext cx="12192000" cy="61696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479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12927-D7E2-1C4C-94E8-6466AE783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Updated E4S website https://e4s.io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42AC503-7C5C-B213-A923-5A26DCA82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087" y="670975"/>
            <a:ext cx="8247826" cy="595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21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7921A-CC0D-0F9D-8563-A85F905A5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5EA9F-5156-C211-3A0D-13059557D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Chatbot integration in E4S Website</a:t>
            </a:r>
          </a:p>
        </p:txBody>
      </p:sp>
      <p:pic>
        <p:nvPicPr>
          <p:cNvPr id="5" name="Picture 4" descr="A screenshot of a website&#10;&#10;AI-generated content may be incorrect.">
            <a:extLst>
              <a:ext uri="{FF2B5EF4-FFF2-40B4-BE49-F238E27FC236}">
                <a16:creationId xmlns:a16="http://schemas.microsoft.com/office/drawing/2014/main" id="{B505036D-EA6A-B7DF-6844-A7386F446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941" y="704224"/>
            <a:ext cx="8308117" cy="600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3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19906-6709-047E-33EA-462219548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189B1-2DB4-DDFC-B47E-B0844061F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Chatbot integration in E4S Website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5E7B307-7242-DA8D-0AC2-D5DDA03B1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18" y="724320"/>
            <a:ext cx="8139964" cy="600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2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41E8C-D7A2-8994-08A9-9E7CBC432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17134-FE95-2FAE-8965-59139A4FF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Bot trained on E4S content on OpenAI’s ChatGPT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BB243DF-9B03-E53B-ED56-404C6730C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091" y="756976"/>
            <a:ext cx="8109818" cy="59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8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46CD9-E148-0C1B-5C3B-E7AB093B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965-5D3E-E61A-41A7-2454D0171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E4S Bot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FACC5E0-6DD5-8B3A-32D0-0A09E729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684127"/>
            <a:ext cx="7772400" cy="573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63476"/>
      </p:ext>
    </p:extLst>
  </p:cSld>
  <p:clrMapOvr>
    <a:masterClrMapping/>
  </p:clrMapOvr>
</p:sld>
</file>

<file path=ppt/theme/theme1.xml><?xml version="1.0" encoding="utf-8"?>
<a:theme xmlns:a="http://schemas.openxmlformats.org/drawingml/2006/main" name="1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10.xml><?xml version="1.0" encoding="utf-8"?>
<a:theme xmlns:a="http://schemas.openxmlformats.org/drawingml/2006/main" name="13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11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3.xml><?xml version="1.0" encoding="utf-8"?>
<a:theme xmlns:a="http://schemas.openxmlformats.org/drawingml/2006/main" name="3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4.xml><?xml version="1.0" encoding="utf-8"?>
<a:theme xmlns:a="http://schemas.openxmlformats.org/drawingml/2006/main" name="4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5.xml><?xml version="1.0" encoding="utf-8"?>
<a:theme xmlns:a="http://schemas.openxmlformats.org/drawingml/2006/main" name="6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 for distribution" id="{F60C01E2-4C88-461C-BB45-E3174D3B54EA}" vid="{9DD0B4DE-E2B1-4354-9AF6-32596D7C2E22}"/>
    </a:ext>
  </a:extLst>
</a:theme>
</file>

<file path=ppt/theme/theme6.xml><?xml version="1.0" encoding="utf-8"?>
<a:theme xmlns:a="http://schemas.openxmlformats.org/drawingml/2006/main" name="7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7.xml><?xml version="1.0" encoding="utf-8"?>
<a:theme xmlns:a="http://schemas.openxmlformats.org/drawingml/2006/main" name="8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8.xml><?xml version="1.0" encoding="utf-8"?>
<a:theme xmlns:a="http://schemas.openxmlformats.org/drawingml/2006/main" name="9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9.xml><?xml version="1.0" encoding="utf-8"?>
<a:theme xmlns:a="http://schemas.openxmlformats.org/drawingml/2006/main" name="5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 for distribution" id="{F60C01E2-4C88-461C-BB45-E3174D3B54EA}" vid="{9DD0B4DE-E2B1-4354-9AF6-32596D7C2E2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C93F5105CD834D99A140CF7A848F9B" ma:contentTypeVersion="" ma:contentTypeDescription="Create a new document." ma:contentTypeScope="" ma:versionID="71909f016a606dec504c831bcf5394c4">
  <xsd:schema xmlns:xsd="http://www.w3.org/2001/XMLSchema" xmlns:xs="http://www.w3.org/2001/XMLSchema" xmlns:p="http://schemas.microsoft.com/office/2006/metadata/properties" xmlns:ns2="ccd827ec-57f4-43ef-93e4-a777ee610c4c" targetNamespace="http://schemas.microsoft.com/office/2006/metadata/properties" ma:root="true" ma:fieldsID="973155da92ff7c9e25692c364cd0ee0c" ns2:_="">
    <xsd:import namespace="ccd827ec-57f4-43ef-93e4-a777ee610c4c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d827ec-57f4-43ef-93e4-a777ee610c4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A20C22-D077-412B-81BA-8B2541026FAD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ccd827ec-57f4-43ef-93e4-a777ee610c4c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935B53-FBEC-4B2C-9775-F76F66F548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d827ec-57f4-43ef-93e4-a777ee610c4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1959</Words>
  <Application>Microsoft Macintosh PowerPoint</Application>
  <PresentationFormat>Widescreen</PresentationFormat>
  <Paragraphs>198</Paragraphs>
  <Slides>47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47</vt:i4>
      </vt:variant>
    </vt:vector>
  </HeadingPairs>
  <TitlesOfParts>
    <vt:vector size="63" baseType="lpstr">
      <vt:lpstr>Arial</vt:lpstr>
      <vt:lpstr>Arial Black</vt:lpstr>
      <vt:lpstr>Calibri</vt:lpstr>
      <vt:lpstr>Century Gothic</vt:lpstr>
      <vt:lpstr>Courier New</vt:lpstr>
      <vt:lpstr>Helvetica Neue</vt:lpstr>
      <vt:lpstr>1_ORNL</vt:lpstr>
      <vt:lpstr>2_ORNL</vt:lpstr>
      <vt:lpstr>3_ORNL</vt:lpstr>
      <vt:lpstr>4_ORNL</vt:lpstr>
      <vt:lpstr>6_ORNL</vt:lpstr>
      <vt:lpstr>7_ORNL</vt:lpstr>
      <vt:lpstr>8_ORNL</vt:lpstr>
      <vt:lpstr>9_ORNL</vt:lpstr>
      <vt:lpstr>5_ORNL</vt:lpstr>
      <vt:lpstr>13_ORNL</vt:lpstr>
      <vt:lpstr>E4S: The Extreme-scale Scientific Software Stack  Release 25.11</vt:lpstr>
      <vt:lpstr>E4S 25.11: What’s New? </vt:lpstr>
      <vt:lpstr>E4S Spack Integration</vt:lpstr>
      <vt:lpstr>E4S: Extreme-scale Scientific Software Stack</vt:lpstr>
      <vt:lpstr>Updated E4S website https://e4s.io</vt:lpstr>
      <vt:lpstr>Chatbot integration in E4S Website</vt:lpstr>
      <vt:lpstr>Chatbot integration in E4S Website</vt:lpstr>
      <vt:lpstr>E4S Bot trained on E4S content on OpenAI’s ChatGPT</vt:lpstr>
      <vt:lpstr>E4S Bot</vt:lpstr>
      <vt:lpstr>E4S Documentation</vt:lpstr>
      <vt:lpstr>E4S Product Catalog</vt:lpstr>
      <vt:lpstr>E4S: Bare-metal installation, Containers, and Cloud images</vt:lpstr>
      <vt:lpstr>Download E4S Containers: Rocky Linux 9.6 and Ubuntu 24.04 LTS</vt:lpstr>
      <vt:lpstr>E4S container images available on DockerHub</vt:lpstr>
      <vt:lpstr>E4S 25.11 container images available on DockerHub</vt:lpstr>
      <vt:lpstr>Download E4S containers: NVIDIA and AMD GPUs</vt:lpstr>
      <vt:lpstr>E4S Containers: Intel oneAPI (CPU/GPU) and CPU only  </vt:lpstr>
      <vt:lpstr>E4S Base Containers with GPU runtimes and MPI</vt:lpstr>
      <vt:lpstr>Minimal E4S Spack containers</vt:lpstr>
      <vt:lpstr>E4S Application Specific Container Images for CI: Customization</vt:lpstr>
      <vt:lpstr>E4S Container Images for CI: Gitlab Runners</vt:lpstr>
      <vt:lpstr>E4S Tools: E4S à la carte or e4s-alc: Customize container images</vt:lpstr>
      <vt:lpstr>E4S Tools: e4s-cl: Container Launch tool for MPI applications</vt:lpstr>
      <vt:lpstr>e4s-cl: A tool to simplify the launch of MPI jobs in E4S containers</vt:lpstr>
      <vt:lpstr>E4S Tools: e4s-chain-spack.sh to customize software stack</vt:lpstr>
      <vt:lpstr>E4S Tools: e4s-chain-spack.sh to customize software stack</vt:lpstr>
      <vt:lpstr>E4S: NVIDIA BioNeMoTM on NVIDIA Grace-Blackwell architecture</vt:lpstr>
      <vt:lpstr>E4S: NVIDIA Grace-Blackwell CUDA 120 Rocky Linux 9.6 image</vt:lpstr>
      <vt:lpstr>E4S: NVIDIA x86_64-Blackwell (CUDA 120) Rocky Linux 9.6 image </vt:lpstr>
      <vt:lpstr>E4S: NVIDIA x86_64-Blackwell (CUDA 120) Rocky Linux 9.6 image </vt:lpstr>
      <vt:lpstr>E4S NVIDIA Blackwell x86_64 Rocky Linux 9.6 Python Packages</vt:lpstr>
      <vt:lpstr>E4S NVIDIA Blackwell x86_64 Rocky Linux 9.6 Python Packages</vt:lpstr>
      <vt:lpstr>E4S: NVIDIA Grace-Hopper (CUDA 90) Ubuntu 24.04 LTS image</vt:lpstr>
      <vt:lpstr>E4S: Rocky Linux 9.6 x86_64 CPU image</vt:lpstr>
      <vt:lpstr>E4S: Rocky Linux 9.6 x86_64 CPU image</vt:lpstr>
      <vt:lpstr>E4S Intel oneAPI Ubuntu 24.04 LTS CPU/GPU image </vt:lpstr>
      <vt:lpstr>E4S IBM ppc64le Power image with GPU</vt:lpstr>
      <vt:lpstr>E4S: AMD MI300A GPU support with ROCm 6.4.3 </vt:lpstr>
      <vt:lpstr>E4S: Visualization Tools: ParaView</vt:lpstr>
      <vt:lpstr>E4S: Marimo Reactive Notebooks</vt:lpstr>
      <vt:lpstr>E4S: VisIt</vt:lpstr>
      <vt:lpstr>E4S: VS Codium Integrated Development Environment</vt:lpstr>
      <vt:lpstr>ParaTools Pro for E4STM: NVIDIA BioNeMoTM on IBM Cloud</vt:lpstr>
      <vt:lpstr>ParaTools Pro for E4STM: HPC-AI Software Ecosystem on Clouds</vt:lpstr>
      <vt:lpstr>Acknowledgment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cp:lastPrinted>2019-06-25T02:25:24Z</cp:lastPrinted>
  <dcterms:created xsi:type="dcterms:W3CDTF">2018-10-25T20:34:01Z</dcterms:created>
  <dcterms:modified xsi:type="dcterms:W3CDTF">2025-11-15T01:42:46Z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0x0101008CC93F5105CD834D99A140CF7A848F9B</vt:lpwstr>
  </property>
</Properties>
</file>